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notesMasterIdLst>
    <p:notesMasterId r:id="rId27"/>
  </p:notesMasterIdLst>
  <p:handoutMasterIdLst>
    <p:handoutMasterId r:id="rId28"/>
  </p:handoutMasterIdLst>
  <p:sldIdLst>
    <p:sldId id="256" r:id="rId2"/>
    <p:sldId id="257" r:id="rId3"/>
    <p:sldId id="258" r:id="rId4"/>
    <p:sldId id="283" r:id="rId5"/>
    <p:sldId id="284" r:id="rId6"/>
    <p:sldId id="261" r:id="rId7"/>
    <p:sldId id="262" r:id="rId8"/>
    <p:sldId id="263" r:id="rId9"/>
    <p:sldId id="264" r:id="rId10"/>
    <p:sldId id="265" r:id="rId11"/>
    <p:sldId id="266" r:id="rId12"/>
    <p:sldId id="267" r:id="rId13"/>
    <p:sldId id="268" r:id="rId14"/>
    <p:sldId id="282" r:id="rId15"/>
    <p:sldId id="269" r:id="rId16"/>
    <p:sldId id="270" r:id="rId17"/>
    <p:sldId id="276" r:id="rId18"/>
    <p:sldId id="272" r:id="rId19"/>
    <p:sldId id="273" r:id="rId20"/>
    <p:sldId id="275" r:id="rId21"/>
    <p:sldId id="274" r:id="rId22"/>
    <p:sldId id="277" r:id="rId23"/>
    <p:sldId id="278" r:id="rId24"/>
    <p:sldId id="280" r:id="rId25"/>
    <p:sldId id="281" r:id="rId26"/>
  </p:sldIdLst>
  <p:sldSz cx="12192000" cy="6858000"/>
  <p:notesSz cx="6858000" cy="9239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322" autoAdjust="0"/>
  </p:normalViewPr>
  <p:slideViewPr>
    <p:cSldViewPr snapToGrid="0">
      <p:cViewPr varScale="1">
        <p:scale>
          <a:sx n="52" d="100"/>
          <a:sy n="52" d="100"/>
        </p:scale>
        <p:origin x="102" y="7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Mike\Documents\ColemanU\mod8cis\COM290%20System%20Design%20and%20Implementation%20(Capstone)\Project%20ISIS\ISIS%20Project%20Payback%20Analysi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4222953075987445"/>
          <c:y val="9.164277542230298E-2"/>
          <c:w val="0.59576159230096237"/>
          <c:h val="0.79822506561679785"/>
        </c:manualLayout>
      </c:layout>
      <c:lineChart>
        <c:grouping val="standard"/>
        <c:varyColors val="0"/>
        <c:ser>
          <c:idx val="0"/>
          <c:order val="0"/>
          <c:tx>
            <c:v>Costs</c:v>
          </c:tx>
          <c:marker>
            <c:symbol val="none"/>
          </c:marker>
          <c:trendline>
            <c:trendlineType val="linear"/>
            <c:forward val="1"/>
            <c:dispRSqr val="0"/>
            <c:dispEq val="0"/>
          </c:trendline>
          <c:val>
            <c:numRef>
              <c:f>'ISIS Payback Analysis'!$C$13:$C$17</c:f>
              <c:numCache>
                <c:formatCode>_(* #,##0_);_(* \(#,##0\);_(* "-"??_);_(@_)</c:formatCode>
                <c:ptCount val="5"/>
                <c:pt idx="0">
                  <c:v>70000</c:v>
                </c:pt>
                <c:pt idx="1">
                  <c:v>335000</c:v>
                </c:pt>
                <c:pt idx="2">
                  <c:v>600000</c:v>
                </c:pt>
                <c:pt idx="3">
                  <c:v>865000</c:v>
                </c:pt>
                <c:pt idx="4">
                  <c:v>1130000</c:v>
                </c:pt>
              </c:numCache>
            </c:numRef>
          </c:val>
          <c:smooth val="0"/>
        </c:ser>
        <c:ser>
          <c:idx val="1"/>
          <c:order val="1"/>
          <c:tx>
            <c:v>Benefits</c:v>
          </c:tx>
          <c:marker>
            <c:symbol val="none"/>
          </c:marker>
          <c:trendline>
            <c:trendlineType val="poly"/>
            <c:order val="5"/>
            <c:forward val="1"/>
            <c:dispRSqr val="0"/>
            <c:dispEq val="0"/>
          </c:trendline>
          <c:val>
            <c:numRef>
              <c:f>'ISIS Payback Analysis'!$E$13:$E$17</c:f>
              <c:numCache>
                <c:formatCode>_(* #,##0_);_(* \(#,##0\);_(* "-"??_);_(@_)</c:formatCode>
                <c:ptCount val="5"/>
                <c:pt idx="0">
                  <c:v>1</c:v>
                </c:pt>
                <c:pt idx="1">
                  <c:v>72001</c:v>
                </c:pt>
                <c:pt idx="2">
                  <c:v>312001</c:v>
                </c:pt>
                <c:pt idx="3">
                  <c:v>720001</c:v>
                </c:pt>
                <c:pt idx="4">
                  <c:v>1176001</c:v>
                </c:pt>
              </c:numCache>
            </c:numRef>
          </c:val>
          <c:smooth val="0"/>
        </c:ser>
        <c:dLbls>
          <c:showLegendKey val="0"/>
          <c:showVal val="0"/>
          <c:showCatName val="0"/>
          <c:showSerName val="0"/>
          <c:showPercent val="0"/>
          <c:showBubbleSize val="0"/>
        </c:dLbls>
        <c:smooth val="0"/>
        <c:axId val="217534752"/>
        <c:axId val="217532304"/>
      </c:lineChart>
      <c:catAx>
        <c:axId val="217534752"/>
        <c:scaling>
          <c:orientation val="minMax"/>
        </c:scaling>
        <c:delete val="0"/>
        <c:axPos val="b"/>
        <c:majorGridlines/>
        <c:minorGridlines/>
        <c:numFmt formatCode="General" sourceLinked="1"/>
        <c:majorTickMark val="in"/>
        <c:minorTickMark val="in"/>
        <c:tickLblPos val="nextTo"/>
        <c:crossAx val="217532304"/>
        <c:crosses val="autoZero"/>
        <c:auto val="0"/>
        <c:lblAlgn val="ctr"/>
        <c:lblOffset val="100"/>
        <c:noMultiLvlLbl val="0"/>
      </c:catAx>
      <c:valAx>
        <c:axId val="217532304"/>
        <c:scaling>
          <c:orientation val="minMax"/>
        </c:scaling>
        <c:delete val="0"/>
        <c:axPos val="l"/>
        <c:majorGridlines/>
        <c:numFmt formatCode="_(* #,##0_);_(* \(#,##0\);_(* &quot;-&quot;??_);_(@_)" sourceLinked="1"/>
        <c:majorTickMark val="out"/>
        <c:minorTickMark val="none"/>
        <c:tickLblPos val="nextTo"/>
        <c:crossAx val="217534752"/>
        <c:crossesAt val="1"/>
        <c:crossBetween val="midCat"/>
      </c:valAx>
    </c:plotArea>
    <c:legend>
      <c:legendPos val="r"/>
      <c:overlay val="0"/>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356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3567"/>
          </a:xfrm>
          <a:prstGeom prst="rect">
            <a:avLst/>
          </a:prstGeom>
        </p:spPr>
        <p:txBody>
          <a:bodyPr vert="horz" lIns="91440" tIns="45720" rIns="91440" bIns="45720" rtlCol="0"/>
          <a:lstStyle>
            <a:lvl1pPr algn="r">
              <a:defRPr sz="1200"/>
            </a:lvl1pPr>
          </a:lstStyle>
          <a:p>
            <a:fld id="{2E1EC2B0-ECF3-4897-BFE7-AB8A0E00ABF8}" type="datetimeFigureOut">
              <a:rPr lang="en-US" smtClean="0"/>
              <a:t>4/14/2015</a:t>
            </a:fld>
            <a:endParaRPr lang="en-US"/>
          </a:p>
        </p:txBody>
      </p:sp>
      <p:sp>
        <p:nvSpPr>
          <p:cNvPr id="4" name="Footer Placeholder 3"/>
          <p:cNvSpPr>
            <a:spLocks noGrp="1"/>
          </p:cNvSpPr>
          <p:nvPr>
            <p:ph type="ftr" sz="quarter" idx="2"/>
          </p:nvPr>
        </p:nvSpPr>
        <p:spPr>
          <a:xfrm>
            <a:off x="0" y="8775684"/>
            <a:ext cx="2971800" cy="46356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775684"/>
            <a:ext cx="2971800" cy="463566"/>
          </a:xfrm>
          <a:prstGeom prst="rect">
            <a:avLst/>
          </a:prstGeom>
        </p:spPr>
        <p:txBody>
          <a:bodyPr vert="horz" lIns="91440" tIns="45720" rIns="91440" bIns="45720" rtlCol="0" anchor="b"/>
          <a:lstStyle>
            <a:lvl1pPr algn="r">
              <a:defRPr sz="1200"/>
            </a:lvl1pPr>
          </a:lstStyle>
          <a:p>
            <a:fld id="{488413D9-869C-4584-9052-D5471BB0BB46}" type="slidenum">
              <a:rPr lang="en-US" smtClean="0"/>
              <a:t>‹#›</a:t>
            </a:fld>
            <a:endParaRPr lang="en-US"/>
          </a:p>
        </p:txBody>
      </p:sp>
    </p:spTree>
    <p:extLst>
      <p:ext uri="{BB962C8B-B14F-4D97-AF65-F5344CB8AC3E}">
        <p14:creationId xmlns:p14="http://schemas.microsoft.com/office/powerpoint/2010/main" val="37336888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356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3567"/>
          </a:xfrm>
          <a:prstGeom prst="rect">
            <a:avLst/>
          </a:prstGeom>
        </p:spPr>
        <p:txBody>
          <a:bodyPr vert="horz" lIns="91440" tIns="45720" rIns="91440" bIns="45720" rtlCol="0"/>
          <a:lstStyle>
            <a:lvl1pPr algn="r">
              <a:defRPr sz="1200"/>
            </a:lvl1pPr>
          </a:lstStyle>
          <a:p>
            <a:fld id="{F7FE40E0-7360-461C-8E30-4E1E1FB0A85D}" type="datetimeFigureOut">
              <a:rPr lang="en-US" smtClean="0"/>
              <a:t>4/14/2015</a:t>
            </a:fld>
            <a:endParaRPr lang="en-US"/>
          </a:p>
        </p:txBody>
      </p:sp>
      <p:sp>
        <p:nvSpPr>
          <p:cNvPr id="4" name="Slide Image Placeholder 3"/>
          <p:cNvSpPr>
            <a:spLocks noGrp="1" noRot="1" noChangeAspect="1"/>
          </p:cNvSpPr>
          <p:nvPr>
            <p:ph type="sldImg" idx="2"/>
          </p:nvPr>
        </p:nvSpPr>
        <p:spPr>
          <a:xfrm>
            <a:off x="657225" y="1154113"/>
            <a:ext cx="5543550" cy="311943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46389"/>
            <a:ext cx="5486400" cy="363795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5684"/>
            <a:ext cx="2971800" cy="46356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775684"/>
            <a:ext cx="2971800" cy="463566"/>
          </a:xfrm>
          <a:prstGeom prst="rect">
            <a:avLst/>
          </a:prstGeom>
        </p:spPr>
        <p:txBody>
          <a:bodyPr vert="horz" lIns="91440" tIns="45720" rIns="91440" bIns="45720" rtlCol="0" anchor="b"/>
          <a:lstStyle>
            <a:lvl1pPr algn="r">
              <a:defRPr sz="1200"/>
            </a:lvl1pPr>
          </a:lstStyle>
          <a:p>
            <a:fld id="{FE1B8B51-90B9-4FCF-B253-3826E860D2AB}" type="slidenum">
              <a:rPr lang="en-US" smtClean="0"/>
              <a:t>‹#›</a:t>
            </a:fld>
            <a:endParaRPr lang="en-US"/>
          </a:p>
        </p:txBody>
      </p:sp>
    </p:spTree>
    <p:extLst>
      <p:ext uri="{BB962C8B-B14F-4D97-AF65-F5344CB8AC3E}">
        <p14:creationId xmlns:p14="http://schemas.microsoft.com/office/powerpoint/2010/main" val="2008619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spcBef>
                <a:spcPts val="1200"/>
              </a:spcBef>
            </a:pPr>
            <a:r>
              <a:rPr lang="en-US" dirty="0" smtClean="0"/>
              <a:t>Customers entrust their possessions to be protected by our product</a:t>
            </a:r>
          </a:p>
          <a:p>
            <a:pPr>
              <a:spcBef>
                <a:spcPts val="1200"/>
              </a:spcBef>
            </a:pPr>
            <a:r>
              <a:rPr lang="en-US" dirty="0" smtClean="0"/>
              <a:t>Feel secure to keep property in the car </a:t>
            </a:r>
            <a:r>
              <a:rPr lang="en-US" sz="2400" dirty="0" smtClean="0"/>
              <a:t>(business and pleasure)</a:t>
            </a:r>
          </a:p>
          <a:p>
            <a:pPr lvl="1">
              <a:spcBef>
                <a:spcPts val="0"/>
              </a:spcBef>
            </a:pPr>
            <a:r>
              <a:rPr lang="en-US" sz="1200" b="1" kern="1200" dirty="0" smtClean="0">
                <a:solidFill>
                  <a:schemeClr val="tx1"/>
                </a:solidFill>
                <a:effectLst/>
                <a:latin typeface="+mn-lt"/>
                <a:ea typeface="+mn-ea"/>
                <a:cs typeface="+mn-cs"/>
              </a:rPr>
              <a:t>They decide what property to</a:t>
            </a:r>
            <a:r>
              <a:rPr lang="en-US" sz="1200" b="1" kern="1200" baseline="0" dirty="0" smtClean="0">
                <a:solidFill>
                  <a:schemeClr val="tx1"/>
                </a:solidFill>
                <a:effectLst/>
                <a:latin typeface="+mn-lt"/>
                <a:ea typeface="+mn-ea"/>
                <a:cs typeface="+mn-cs"/>
              </a:rPr>
              <a:t> have with them, based on it</a:t>
            </a:r>
            <a:r>
              <a:rPr lang="en-US" sz="1200" b="1" kern="1200" dirty="0" smtClean="0">
                <a:solidFill>
                  <a:schemeClr val="tx1"/>
                </a:solidFill>
                <a:effectLst/>
                <a:latin typeface="+mn-lt"/>
                <a:ea typeface="+mn-ea"/>
                <a:cs typeface="+mn-cs"/>
              </a:rPr>
              <a:t>s necessity and convenience versus security. </a:t>
            </a:r>
          </a:p>
          <a:p>
            <a:pPr lvl="1">
              <a:spcBef>
                <a:spcPts val="0"/>
              </a:spcBef>
            </a:pPr>
            <a:endParaRPr lang="en-US" sz="2400" dirty="0" smtClean="0"/>
          </a:p>
          <a:p>
            <a:pPr>
              <a:spcBef>
                <a:spcPts val="1200"/>
              </a:spcBef>
            </a:pPr>
            <a:r>
              <a:rPr lang="en-US" dirty="0" smtClean="0"/>
              <a:t>SmartKey notifies the customer with a vibration and a light. </a:t>
            </a:r>
          </a:p>
          <a:p>
            <a:pPr>
              <a:spcBef>
                <a:spcPts val="1200"/>
              </a:spcBef>
            </a:pPr>
            <a:r>
              <a:rPr lang="en-US" dirty="0" smtClean="0"/>
              <a:t>Then the customer can call 911 for help</a:t>
            </a:r>
          </a:p>
          <a:p>
            <a:pPr>
              <a:spcBef>
                <a:spcPts val="1200"/>
              </a:spcBef>
            </a:pPr>
            <a:r>
              <a:rPr lang="en-US" dirty="0" smtClean="0"/>
              <a:t>The customer is safe and the police handle the theft intervention</a:t>
            </a:r>
          </a:p>
          <a:p>
            <a:pPr marL="457200" marR="0" lvl="2" indent="0" algn="l" defTabSz="914400" rtl="0" eaLnBrk="1" fontAlgn="auto" latinLnBrk="0" hangingPunct="1">
              <a:lnSpc>
                <a:spcPct val="100000"/>
              </a:lnSpc>
              <a:spcBef>
                <a:spcPts val="1200"/>
              </a:spcBef>
              <a:spcAft>
                <a:spcPts val="0"/>
              </a:spcAft>
              <a:buClrTx/>
              <a:buSzTx/>
              <a:buFontTx/>
              <a:buNone/>
              <a:tabLst/>
              <a:defRPr/>
            </a:pPr>
            <a:r>
              <a:rPr lang="en-US" sz="2400" b="1" dirty="0" smtClean="0"/>
              <a:t>Theft intervention is the essential benefit that our product provides. </a:t>
            </a:r>
          </a:p>
          <a:p>
            <a:pPr>
              <a:spcBef>
                <a:spcPts val="1200"/>
              </a:spcBef>
            </a:pPr>
            <a:endParaRPr lang="en-US" dirty="0" smtClean="0"/>
          </a:p>
          <a:p>
            <a:pPr>
              <a:spcBef>
                <a:spcPts val="1200"/>
              </a:spcBef>
            </a:pPr>
            <a:r>
              <a:rPr lang="en-US" dirty="0" smtClean="0"/>
              <a:t>Market Interest is the ‘Demand’ for our product</a:t>
            </a:r>
          </a:p>
          <a:p>
            <a:pPr>
              <a:spcBef>
                <a:spcPts val="1200"/>
              </a:spcBef>
            </a:pPr>
            <a:r>
              <a:rPr lang="en-US" dirty="0" smtClean="0"/>
              <a:t>It’s success relies on a large market segment, business partnerships, and reduced risks. </a:t>
            </a:r>
          </a:p>
          <a:p>
            <a:pPr lvl="1">
              <a:spcBef>
                <a:spcPts val="0"/>
              </a:spcBef>
            </a:pPr>
            <a:r>
              <a:rPr lang="en-US" dirty="0" smtClean="0"/>
              <a:t>Automobiles: </a:t>
            </a:r>
            <a:r>
              <a:rPr lang="en-US" b="1" dirty="0" smtClean="0"/>
              <a:t>Commuters and Travelers, Salesman</a:t>
            </a:r>
          </a:p>
          <a:p>
            <a:pPr lvl="1">
              <a:spcBef>
                <a:spcPts val="0"/>
              </a:spcBef>
            </a:pPr>
            <a:r>
              <a:rPr lang="en-US" dirty="0" smtClean="0"/>
              <a:t>Trucks: </a:t>
            </a:r>
            <a:r>
              <a:rPr lang="en-US" b="1" dirty="0" smtClean="0"/>
              <a:t>Utility (Skilled-Workers), Delivery (Bonded Couriers), Tractor-trailer (Big-Rigs) trailer loads and cab electronics</a:t>
            </a:r>
          </a:p>
          <a:p>
            <a:pPr>
              <a:spcBef>
                <a:spcPts val="1200"/>
              </a:spcBef>
            </a:pPr>
            <a:endParaRPr lang="en-US" b="1" dirty="0" smtClean="0"/>
          </a:p>
          <a:p>
            <a:pPr>
              <a:spcBef>
                <a:spcPts val="1200"/>
              </a:spcBef>
            </a:pPr>
            <a:r>
              <a:rPr lang="en-US" dirty="0" smtClean="0"/>
              <a:t>Business Partnerships:</a:t>
            </a:r>
          </a:p>
          <a:p>
            <a:pPr lvl="1">
              <a:spcBef>
                <a:spcPts val="0"/>
              </a:spcBef>
            </a:pPr>
            <a:r>
              <a:rPr lang="en-US" b="1" dirty="0" smtClean="0"/>
              <a:t>Parts</a:t>
            </a:r>
            <a:r>
              <a:rPr lang="en-US" b="1" baseline="0" dirty="0" smtClean="0"/>
              <a:t> </a:t>
            </a:r>
            <a:r>
              <a:rPr lang="en-US" b="1" dirty="0" smtClean="0"/>
              <a:t>Store at Vehicle Dealerships – Central point of contact</a:t>
            </a:r>
          </a:p>
          <a:p>
            <a:pPr lvl="1">
              <a:spcBef>
                <a:spcPts val="0"/>
              </a:spcBef>
            </a:pPr>
            <a:r>
              <a:rPr lang="en-US" dirty="0" smtClean="0"/>
              <a:t>Automotive Stores: AutoZone, Napa Auto Parts …</a:t>
            </a:r>
          </a:p>
          <a:p>
            <a:pPr lvl="1">
              <a:spcBef>
                <a:spcPts val="0"/>
              </a:spcBef>
            </a:pPr>
            <a:r>
              <a:rPr lang="en-US" dirty="0" smtClean="0"/>
              <a:t>Retail stores: Wal-Mart, Target, BestBuy</a:t>
            </a:r>
          </a:p>
          <a:p>
            <a:pPr>
              <a:spcBef>
                <a:spcPts val="1200"/>
              </a:spcBef>
            </a:pPr>
            <a:endParaRPr lang="en-US" dirty="0" smtClean="0"/>
          </a:p>
          <a:p>
            <a:pPr>
              <a:spcBef>
                <a:spcPts val="1200"/>
              </a:spcBef>
            </a:pPr>
            <a:r>
              <a:rPr lang="en-US" dirty="0" smtClean="0"/>
              <a:t>Risks – Product Acceptance and Price Point</a:t>
            </a:r>
          </a:p>
          <a:p>
            <a:pPr lvl="1">
              <a:spcBef>
                <a:spcPts val="0"/>
              </a:spcBef>
            </a:pPr>
            <a:r>
              <a:rPr lang="en-US" dirty="0" smtClean="0"/>
              <a:t>Limit </a:t>
            </a:r>
            <a:r>
              <a:rPr lang="en-US" b="1" dirty="0" smtClean="0"/>
              <a:t>distribution costs </a:t>
            </a:r>
            <a:r>
              <a:rPr lang="en-US" dirty="0" smtClean="0"/>
              <a:t>with existing Retail Outlets</a:t>
            </a:r>
          </a:p>
          <a:p>
            <a:pPr lvl="1">
              <a:spcBef>
                <a:spcPts val="0"/>
              </a:spcBef>
            </a:pPr>
            <a:r>
              <a:rPr lang="en-US" dirty="0" smtClean="0"/>
              <a:t>Limit </a:t>
            </a:r>
            <a:r>
              <a:rPr lang="en-US" b="1" dirty="0" smtClean="0"/>
              <a:t>production costs</a:t>
            </a:r>
            <a:r>
              <a:rPr lang="en-US" dirty="0" smtClean="0"/>
              <a:t> with existing Dealership Networks</a:t>
            </a:r>
          </a:p>
          <a:p>
            <a:pPr lvl="1">
              <a:spcBef>
                <a:spcPts val="0"/>
              </a:spcBef>
            </a:pPr>
            <a:endParaRPr lang="en-US" dirty="0" smtClean="0"/>
          </a:p>
        </p:txBody>
      </p:sp>
      <p:sp>
        <p:nvSpPr>
          <p:cNvPr id="4" name="Slide Number Placeholder 3"/>
          <p:cNvSpPr>
            <a:spLocks noGrp="1"/>
          </p:cNvSpPr>
          <p:nvPr>
            <p:ph type="sldNum" sz="quarter" idx="10"/>
          </p:nvPr>
        </p:nvSpPr>
        <p:spPr/>
        <p:txBody>
          <a:bodyPr/>
          <a:lstStyle/>
          <a:p>
            <a:fld id="{47B097C6-5F65-4974-A260-E850BB646542}" type="slidenum">
              <a:rPr lang="en-US" smtClean="0"/>
              <a:t>16</a:t>
            </a:fld>
            <a:endParaRPr lang="en-US"/>
          </a:p>
        </p:txBody>
      </p:sp>
    </p:spTree>
    <p:extLst>
      <p:ext uri="{BB962C8B-B14F-4D97-AF65-F5344CB8AC3E}">
        <p14:creationId xmlns:p14="http://schemas.microsoft.com/office/powerpoint/2010/main" val="1763830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a:spcBef>
                <a:spcPts val="1200"/>
              </a:spcBef>
            </a:pPr>
            <a:r>
              <a:rPr lang="en-US" dirty="0" smtClean="0"/>
              <a:t>Customers entrust their possessions to be protected by our product</a:t>
            </a:r>
          </a:p>
          <a:p>
            <a:pPr>
              <a:spcBef>
                <a:spcPts val="1200"/>
              </a:spcBef>
            </a:pPr>
            <a:r>
              <a:rPr lang="en-US" dirty="0" smtClean="0"/>
              <a:t>Feel secure to keep property in the car </a:t>
            </a:r>
            <a:r>
              <a:rPr lang="en-US" sz="2400" dirty="0" smtClean="0"/>
              <a:t>(business and pleasure)</a:t>
            </a:r>
          </a:p>
          <a:p>
            <a:pPr lvl="1">
              <a:spcBef>
                <a:spcPts val="0"/>
              </a:spcBef>
            </a:pPr>
            <a:r>
              <a:rPr lang="en-US" sz="1200" b="1" kern="1200" dirty="0" smtClean="0">
                <a:solidFill>
                  <a:schemeClr val="tx1"/>
                </a:solidFill>
                <a:effectLst/>
                <a:latin typeface="+mn-lt"/>
                <a:ea typeface="+mn-ea"/>
                <a:cs typeface="+mn-cs"/>
              </a:rPr>
              <a:t>They decide what property to</a:t>
            </a:r>
            <a:r>
              <a:rPr lang="en-US" sz="1200" b="1" kern="1200" baseline="0" dirty="0" smtClean="0">
                <a:solidFill>
                  <a:schemeClr val="tx1"/>
                </a:solidFill>
                <a:effectLst/>
                <a:latin typeface="+mn-lt"/>
                <a:ea typeface="+mn-ea"/>
                <a:cs typeface="+mn-cs"/>
              </a:rPr>
              <a:t> have with them, based on it</a:t>
            </a:r>
            <a:r>
              <a:rPr lang="en-US" sz="1200" b="1" kern="1200" dirty="0" smtClean="0">
                <a:solidFill>
                  <a:schemeClr val="tx1"/>
                </a:solidFill>
                <a:effectLst/>
                <a:latin typeface="+mn-lt"/>
                <a:ea typeface="+mn-ea"/>
                <a:cs typeface="+mn-cs"/>
              </a:rPr>
              <a:t>s necessity and convenience versus security. </a:t>
            </a:r>
          </a:p>
          <a:p>
            <a:pPr lvl="1">
              <a:spcBef>
                <a:spcPts val="0"/>
              </a:spcBef>
            </a:pPr>
            <a:endParaRPr lang="en-US" sz="2400" dirty="0" smtClean="0"/>
          </a:p>
          <a:p>
            <a:pPr>
              <a:spcBef>
                <a:spcPts val="1200"/>
              </a:spcBef>
            </a:pPr>
            <a:r>
              <a:rPr lang="en-US" dirty="0" smtClean="0"/>
              <a:t>SmartKey notifies the customer with a vibration and a light. </a:t>
            </a:r>
          </a:p>
          <a:p>
            <a:pPr>
              <a:spcBef>
                <a:spcPts val="1200"/>
              </a:spcBef>
            </a:pPr>
            <a:r>
              <a:rPr lang="en-US" dirty="0" smtClean="0"/>
              <a:t>Then the customer can call 911 for help</a:t>
            </a:r>
          </a:p>
          <a:p>
            <a:pPr>
              <a:spcBef>
                <a:spcPts val="1200"/>
              </a:spcBef>
            </a:pPr>
            <a:r>
              <a:rPr lang="en-US" dirty="0" smtClean="0"/>
              <a:t>The customer is safe and the police handle the theft intervention</a:t>
            </a:r>
          </a:p>
          <a:p>
            <a:pPr marL="457200" marR="0" lvl="2" indent="0" algn="l" defTabSz="914400" rtl="0" eaLnBrk="1" fontAlgn="auto" latinLnBrk="0" hangingPunct="1">
              <a:lnSpc>
                <a:spcPct val="100000"/>
              </a:lnSpc>
              <a:spcBef>
                <a:spcPts val="1200"/>
              </a:spcBef>
              <a:spcAft>
                <a:spcPts val="0"/>
              </a:spcAft>
              <a:buClrTx/>
              <a:buSzTx/>
              <a:buFontTx/>
              <a:buNone/>
              <a:tabLst/>
              <a:defRPr/>
            </a:pPr>
            <a:r>
              <a:rPr lang="en-US" sz="2400" b="1" dirty="0" smtClean="0"/>
              <a:t>Theft intervention is the essential benefit that our product provides. </a:t>
            </a:r>
          </a:p>
          <a:p>
            <a:pPr>
              <a:spcBef>
                <a:spcPts val="1200"/>
              </a:spcBef>
            </a:pPr>
            <a:endParaRPr lang="en-US" dirty="0" smtClean="0"/>
          </a:p>
          <a:p>
            <a:pPr>
              <a:spcBef>
                <a:spcPts val="1200"/>
              </a:spcBef>
            </a:pPr>
            <a:r>
              <a:rPr lang="en-US" dirty="0" smtClean="0"/>
              <a:t>Market Interest is the ‘Demand’ for our product</a:t>
            </a:r>
          </a:p>
          <a:p>
            <a:pPr>
              <a:spcBef>
                <a:spcPts val="1200"/>
              </a:spcBef>
            </a:pPr>
            <a:r>
              <a:rPr lang="en-US" dirty="0" smtClean="0"/>
              <a:t>It’s success relies on a large market segment, business partnerships, and reduced risks. </a:t>
            </a:r>
          </a:p>
          <a:p>
            <a:pPr lvl="1">
              <a:spcBef>
                <a:spcPts val="0"/>
              </a:spcBef>
            </a:pPr>
            <a:r>
              <a:rPr lang="en-US" dirty="0" smtClean="0"/>
              <a:t>Automobiles: </a:t>
            </a:r>
            <a:r>
              <a:rPr lang="en-US" b="1" dirty="0" smtClean="0"/>
              <a:t>Commuters and Travelers, Salesman</a:t>
            </a:r>
          </a:p>
          <a:p>
            <a:pPr lvl="1">
              <a:spcBef>
                <a:spcPts val="0"/>
              </a:spcBef>
            </a:pPr>
            <a:r>
              <a:rPr lang="en-US" dirty="0" smtClean="0"/>
              <a:t>Trucks: </a:t>
            </a:r>
            <a:r>
              <a:rPr lang="en-US" b="1" dirty="0" smtClean="0"/>
              <a:t>Utility (Skilled-Workers), Delivery (Bonded Couriers), Tractor-trailer (Big-Rigs) trailer loads and cab electronics</a:t>
            </a:r>
          </a:p>
          <a:p>
            <a:pPr>
              <a:spcBef>
                <a:spcPts val="1200"/>
              </a:spcBef>
            </a:pPr>
            <a:endParaRPr lang="en-US" b="1" dirty="0" smtClean="0"/>
          </a:p>
          <a:p>
            <a:pPr>
              <a:spcBef>
                <a:spcPts val="1200"/>
              </a:spcBef>
            </a:pPr>
            <a:r>
              <a:rPr lang="en-US" dirty="0" smtClean="0"/>
              <a:t>Business Partnerships:</a:t>
            </a:r>
          </a:p>
          <a:p>
            <a:pPr lvl="1">
              <a:spcBef>
                <a:spcPts val="0"/>
              </a:spcBef>
            </a:pPr>
            <a:r>
              <a:rPr lang="en-US" b="1" dirty="0" smtClean="0"/>
              <a:t>Parts</a:t>
            </a:r>
            <a:r>
              <a:rPr lang="en-US" b="1" baseline="0" dirty="0" smtClean="0"/>
              <a:t> </a:t>
            </a:r>
            <a:r>
              <a:rPr lang="en-US" b="1" dirty="0" smtClean="0"/>
              <a:t>Store at Vehicle Dealerships – Central point of contact</a:t>
            </a:r>
          </a:p>
          <a:p>
            <a:pPr lvl="1">
              <a:spcBef>
                <a:spcPts val="0"/>
              </a:spcBef>
            </a:pPr>
            <a:r>
              <a:rPr lang="en-US" dirty="0" smtClean="0"/>
              <a:t>Automotive Stores: AutoZone, Napa Auto Parts …</a:t>
            </a:r>
          </a:p>
          <a:p>
            <a:pPr lvl="1">
              <a:spcBef>
                <a:spcPts val="0"/>
              </a:spcBef>
            </a:pPr>
            <a:r>
              <a:rPr lang="en-US" dirty="0" smtClean="0"/>
              <a:t>Retail stores: Wal-Mart, Target, BestBuy</a:t>
            </a:r>
          </a:p>
          <a:p>
            <a:pPr>
              <a:spcBef>
                <a:spcPts val="1200"/>
              </a:spcBef>
            </a:pPr>
            <a:endParaRPr lang="en-US" dirty="0" smtClean="0"/>
          </a:p>
          <a:p>
            <a:pPr>
              <a:spcBef>
                <a:spcPts val="1200"/>
              </a:spcBef>
            </a:pPr>
            <a:r>
              <a:rPr lang="en-US" dirty="0" smtClean="0"/>
              <a:t>Risks – Product Acceptance and Price Point</a:t>
            </a:r>
          </a:p>
          <a:p>
            <a:pPr lvl="1">
              <a:spcBef>
                <a:spcPts val="0"/>
              </a:spcBef>
            </a:pPr>
            <a:r>
              <a:rPr lang="en-US" dirty="0" smtClean="0"/>
              <a:t>Limit </a:t>
            </a:r>
            <a:r>
              <a:rPr lang="en-US" b="1" dirty="0" smtClean="0"/>
              <a:t>distribution costs </a:t>
            </a:r>
            <a:r>
              <a:rPr lang="en-US" dirty="0" smtClean="0"/>
              <a:t>with existing Retail Outlets</a:t>
            </a:r>
          </a:p>
          <a:p>
            <a:pPr lvl="1">
              <a:spcBef>
                <a:spcPts val="0"/>
              </a:spcBef>
            </a:pPr>
            <a:r>
              <a:rPr lang="en-US" dirty="0" smtClean="0"/>
              <a:t>Limit </a:t>
            </a:r>
            <a:r>
              <a:rPr lang="en-US" b="1" dirty="0" smtClean="0"/>
              <a:t>production costs</a:t>
            </a:r>
            <a:r>
              <a:rPr lang="en-US" dirty="0" smtClean="0"/>
              <a:t> with existing Dealership Networks</a:t>
            </a:r>
          </a:p>
          <a:p>
            <a:pPr lvl="1">
              <a:spcBef>
                <a:spcPts val="0"/>
              </a:spcBef>
            </a:pPr>
            <a:endParaRPr lang="en-US" dirty="0" smtClean="0"/>
          </a:p>
        </p:txBody>
      </p:sp>
      <p:sp>
        <p:nvSpPr>
          <p:cNvPr id="4" name="Slide Number Placeholder 3"/>
          <p:cNvSpPr>
            <a:spLocks noGrp="1"/>
          </p:cNvSpPr>
          <p:nvPr>
            <p:ph type="sldNum" sz="quarter" idx="10"/>
          </p:nvPr>
        </p:nvSpPr>
        <p:spPr/>
        <p:txBody>
          <a:bodyPr/>
          <a:lstStyle/>
          <a:p>
            <a:fld id="{47B097C6-5F65-4974-A260-E850BB646542}" type="slidenum">
              <a:rPr lang="en-US" smtClean="0"/>
              <a:t>17</a:t>
            </a:fld>
            <a:endParaRPr lang="en-US"/>
          </a:p>
        </p:txBody>
      </p:sp>
    </p:spTree>
    <p:extLst>
      <p:ext uri="{BB962C8B-B14F-4D97-AF65-F5344CB8AC3E}">
        <p14:creationId xmlns:p14="http://schemas.microsoft.com/office/powerpoint/2010/main" val="4144789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2600" dirty="0" smtClean="0"/>
              <a:t>The product is a 3” x 5” packet that hangs for display in two colors.</a:t>
            </a:r>
          </a:p>
          <a:p>
            <a:endParaRPr lang="en-US" sz="2600" dirty="0" smtClean="0"/>
          </a:p>
          <a:p>
            <a:r>
              <a:rPr lang="en-US" sz="2600" dirty="0" smtClean="0"/>
              <a:t>A display stand takes up 4” x 5” of counter space for presentation.</a:t>
            </a:r>
          </a:p>
          <a:p>
            <a:endParaRPr lang="en-US" sz="2600" dirty="0" smtClean="0"/>
          </a:p>
          <a:p>
            <a:r>
              <a:rPr lang="en-US" sz="2600" dirty="0" smtClean="0"/>
              <a:t>Each packet contains:</a:t>
            </a:r>
          </a:p>
          <a:p>
            <a:pPr lvl="1"/>
            <a:r>
              <a:rPr lang="en-US" dirty="0" smtClean="0"/>
              <a:t>Front panel (description)</a:t>
            </a:r>
          </a:p>
          <a:p>
            <a:pPr lvl="1"/>
            <a:r>
              <a:rPr lang="en-US" dirty="0" smtClean="0"/>
              <a:t>Rear panel (instructions)</a:t>
            </a:r>
          </a:p>
          <a:p>
            <a:pPr lvl="1"/>
            <a:r>
              <a:rPr lang="en-US" dirty="0" smtClean="0"/>
              <a:t>Key (product replica)</a:t>
            </a:r>
          </a:p>
          <a:p>
            <a:pPr lvl="1"/>
            <a:r>
              <a:rPr lang="en-US" dirty="0" smtClean="0"/>
              <a:t>Registration Card (ignition-key order, through SmartKey Systems, to the vehicle dealership, for the customer)</a:t>
            </a:r>
          </a:p>
          <a:p>
            <a:endParaRPr lang="en-US" dirty="0"/>
          </a:p>
        </p:txBody>
      </p:sp>
      <p:sp>
        <p:nvSpPr>
          <p:cNvPr id="4" name="Slide Number Placeholder 3"/>
          <p:cNvSpPr>
            <a:spLocks noGrp="1"/>
          </p:cNvSpPr>
          <p:nvPr>
            <p:ph type="sldNum" sz="quarter" idx="10"/>
          </p:nvPr>
        </p:nvSpPr>
        <p:spPr/>
        <p:txBody>
          <a:bodyPr/>
          <a:lstStyle/>
          <a:p>
            <a:fld id="{47B097C6-5F65-4974-A260-E850BB646542}" type="slidenum">
              <a:rPr lang="en-US" smtClean="0"/>
              <a:t>18</a:t>
            </a:fld>
            <a:endParaRPr lang="en-US"/>
          </a:p>
        </p:txBody>
      </p:sp>
    </p:spTree>
    <p:extLst>
      <p:ext uri="{BB962C8B-B14F-4D97-AF65-F5344CB8AC3E}">
        <p14:creationId xmlns:p14="http://schemas.microsoft.com/office/powerpoint/2010/main" val="4257263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effectLst/>
                <a:latin typeface="+mn-lt"/>
                <a:ea typeface="+mn-ea"/>
                <a:cs typeface="+mn-cs"/>
              </a:rPr>
              <a:t>We have several considerations to determine the cost effectiveness of this business endeavor. We calculate estimations of the Net Benefit, the ROI, the Present Value (PV), the Cost‑Benefit ratio, and the Profitability Index, shown below:</a:t>
            </a:r>
          </a:p>
          <a:p>
            <a:r>
              <a:rPr lang="en-US" sz="1200" kern="1200" dirty="0" smtClean="0">
                <a:solidFill>
                  <a:schemeClr val="tx1"/>
                </a:solidFill>
                <a:effectLst/>
                <a:latin typeface="+mn-lt"/>
                <a:ea typeface="+mn-ea"/>
                <a:cs typeface="+mn-cs"/>
              </a:rPr>
              <a:t>Market Volume 	= $2.5 million, estimated market volume (first year)</a:t>
            </a:r>
          </a:p>
          <a:p>
            <a:r>
              <a:rPr lang="en-US" sz="1200" b="1" kern="1200" dirty="0" smtClean="0">
                <a:solidFill>
                  <a:schemeClr val="tx1"/>
                </a:solidFill>
                <a:effectLst/>
                <a:latin typeface="+mn-lt"/>
                <a:ea typeface="+mn-ea"/>
                <a:cs typeface="+mn-cs"/>
              </a:rPr>
              <a:t>Target Volume 		= 25,000 units (1% of market volume)</a:t>
            </a:r>
          </a:p>
          <a:p>
            <a:r>
              <a:rPr lang="en-US" sz="1200" kern="1200" dirty="0" smtClean="0">
                <a:solidFill>
                  <a:schemeClr val="tx1"/>
                </a:solidFill>
                <a:effectLst/>
                <a:latin typeface="+mn-lt"/>
                <a:ea typeface="+mn-ea"/>
                <a:cs typeface="+mn-cs"/>
              </a:rPr>
              <a:t>Product Price 	= $100 per unit</a:t>
            </a:r>
          </a:p>
          <a:p>
            <a:r>
              <a:rPr lang="en-US" sz="1200" b="1" kern="1200" dirty="0" smtClean="0">
                <a:solidFill>
                  <a:schemeClr val="tx1"/>
                </a:solidFill>
                <a:effectLst/>
                <a:latin typeface="+mn-lt"/>
                <a:ea typeface="+mn-ea"/>
                <a:cs typeface="+mn-cs"/>
              </a:rPr>
              <a:t>Total Benefits 	= $2.5 million (25,000 units * $100 per unit) from product sales</a:t>
            </a:r>
          </a:p>
          <a:p>
            <a:r>
              <a:rPr lang="en-US" sz="1200" kern="1200" dirty="0" smtClean="0">
                <a:solidFill>
                  <a:schemeClr val="tx1"/>
                </a:solidFill>
                <a:effectLst/>
                <a:latin typeface="+mn-lt"/>
                <a:ea typeface="+mn-ea"/>
                <a:cs typeface="+mn-cs"/>
              </a:rPr>
              <a:t>6-Months Startup Costs 	= $100,000 for research, development, equipment, and facilities </a:t>
            </a:r>
          </a:p>
          <a:p>
            <a:r>
              <a:rPr lang="en-US" sz="1200" kern="1200" dirty="0" smtClean="0">
                <a:solidFill>
                  <a:schemeClr val="tx1"/>
                </a:solidFill>
                <a:effectLst/>
                <a:latin typeface="+mn-lt"/>
                <a:ea typeface="+mn-ea"/>
                <a:cs typeface="+mn-cs"/>
              </a:rPr>
              <a:t>6-Months Production Cost 	= $500,000, cost to produce 25,000 units * $20 unit cost</a:t>
            </a:r>
          </a:p>
          <a:p>
            <a:r>
              <a:rPr lang="en-US" sz="1200" kern="1200" dirty="0" smtClean="0">
                <a:solidFill>
                  <a:schemeClr val="tx1"/>
                </a:solidFill>
                <a:effectLst/>
                <a:latin typeface="+mn-lt"/>
                <a:ea typeface="+mn-ea"/>
                <a:cs typeface="+mn-cs"/>
              </a:rPr>
              <a:t>Total Cost (first year) 	= $600,000 (6-Months Startup Costs + 6-Months Production Cost)</a:t>
            </a:r>
          </a:p>
          <a:p>
            <a:r>
              <a:rPr lang="en-US" sz="1200" kern="1200" dirty="0" smtClean="0">
                <a:solidFill>
                  <a:schemeClr val="tx1"/>
                </a:solidFill>
                <a:effectLst/>
                <a:latin typeface="+mn-lt"/>
                <a:ea typeface="+mn-ea"/>
                <a:cs typeface="+mn-cs"/>
              </a:rPr>
              <a:t>Depreciation 	= $50,000 (10% per annum of capital equipment and inventory)</a:t>
            </a:r>
          </a:p>
          <a:p>
            <a:r>
              <a:rPr lang="en-US" sz="1200" kern="1200" dirty="0" smtClean="0">
                <a:solidFill>
                  <a:schemeClr val="tx1"/>
                </a:solidFill>
                <a:effectLst/>
                <a:latin typeface="+mn-lt"/>
                <a:ea typeface="+mn-ea"/>
                <a:cs typeface="+mn-cs"/>
              </a:rPr>
              <a:t>Useful life 	= Six-year predicted useful life of product and vehicle</a:t>
            </a:r>
          </a:p>
          <a:p>
            <a:r>
              <a:rPr lang="en-US" sz="1200" kern="1200" dirty="0" smtClean="0">
                <a:solidFill>
                  <a:schemeClr val="tx1"/>
                </a:solidFill>
                <a:effectLst/>
                <a:latin typeface="+mn-lt"/>
                <a:ea typeface="+mn-ea"/>
                <a:cs typeface="+mn-cs"/>
              </a:rPr>
              <a:t>Net Benefit = Total Benefits - Total Cost - Depreciation / Useful life</a:t>
            </a:r>
          </a:p>
          <a:p>
            <a:r>
              <a:rPr lang="en-US" sz="1200" b="1" kern="1200" dirty="0" smtClean="0">
                <a:solidFill>
                  <a:schemeClr val="tx1"/>
                </a:solidFill>
                <a:effectLst/>
                <a:latin typeface="+mn-lt"/>
                <a:ea typeface="+mn-ea"/>
                <a:cs typeface="+mn-cs"/>
              </a:rPr>
              <a:t>Net Benefit = $1.9 million ($2.5 million - $600,000 - $50,000 / 6 years)</a:t>
            </a:r>
          </a:p>
          <a:p>
            <a:r>
              <a:rPr lang="en-US" sz="1200" kern="1200" dirty="0" smtClean="0">
                <a:solidFill>
                  <a:schemeClr val="tx1"/>
                </a:solidFill>
                <a:effectLst/>
                <a:latin typeface="+mn-lt"/>
                <a:ea typeface="+mn-ea"/>
                <a:cs typeface="+mn-cs"/>
              </a:rPr>
              <a:t>Return-On-Investment = Net Benefit / Total Initial Investment</a:t>
            </a:r>
          </a:p>
          <a:p>
            <a:r>
              <a:rPr lang="en-US" sz="1200" b="1" kern="1200" dirty="0" smtClean="0">
                <a:solidFill>
                  <a:schemeClr val="tx1"/>
                </a:solidFill>
                <a:effectLst/>
                <a:latin typeface="+mn-lt"/>
                <a:ea typeface="+mn-ea"/>
                <a:cs typeface="+mn-cs"/>
              </a:rPr>
              <a:t>Return-On-Investment = 317% ($1.9 million / $600,000)</a:t>
            </a:r>
          </a:p>
          <a:p>
            <a:r>
              <a:rPr lang="en-US" sz="1200" kern="1200" dirty="0" smtClean="0">
                <a:solidFill>
                  <a:schemeClr val="tx1"/>
                </a:solidFill>
                <a:effectLst/>
                <a:latin typeface="+mn-lt"/>
                <a:ea typeface="+mn-ea"/>
                <a:cs typeface="+mn-cs"/>
              </a:rPr>
              <a:t>Payment = $54,000 annum = $4,500 Monthly ($600,000 loan at 3% SBA‑sponsored rate)</a:t>
            </a:r>
          </a:p>
          <a:p>
            <a:r>
              <a:rPr lang="en-US" sz="1200" kern="1200" dirty="0" smtClean="0">
                <a:solidFill>
                  <a:schemeClr val="tx1"/>
                </a:solidFill>
                <a:effectLst/>
                <a:latin typeface="+mn-lt"/>
                <a:ea typeface="+mn-ea"/>
                <a:cs typeface="+mn-cs"/>
              </a:rPr>
              <a:t>Present Value = Payment * - (1 - (1 + interest)</a:t>
            </a:r>
            <a:r>
              <a:rPr lang="en-US" sz="1200" kern="1200" baseline="30000" dirty="0" smtClean="0">
                <a:solidFill>
                  <a:schemeClr val="tx1"/>
                </a:solidFill>
                <a:effectLst/>
                <a:latin typeface="+mn-lt"/>
                <a:ea typeface="+mn-ea"/>
                <a:cs typeface="+mn-cs"/>
              </a:rPr>
              <a:t> n</a:t>
            </a:r>
            <a:r>
              <a:rPr lang="en-US" sz="1200" kern="1200" dirty="0" smtClean="0">
                <a:solidFill>
                  <a:schemeClr val="tx1"/>
                </a:solidFill>
                <a:effectLst/>
                <a:latin typeface="+mn-lt"/>
                <a:ea typeface="+mn-ea"/>
                <a:cs typeface="+mn-cs"/>
              </a:rPr>
              <a:t>) / interest</a:t>
            </a:r>
          </a:p>
          <a:p>
            <a:r>
              <a:rPr lang="en-US" sz="1200" kern="1200" dirty="0" smtClean="0">
                <a:solidFill>
                  <a:schemeClr val="tx1"/>
                </a:solidFill>
                <a:effectLst/>
                <a:latin typeface="+mn-lt"/>
                <a:ea typeface="+mn-ea"/>
                <a:cs typeface="+mn-cs"/>
              </a:rPr>
              <a:t>Present Value = ($54,000 * - (1 - (1 + 6%)</a:t>
            </a:r>
            <a:r>
              <a:rPr lang="en-US" sz="1200" kern="1200" baseline="30000" dirty="0" smtClean="0">
                <a:solidFill>
                  <a:schemeClr val="tx1"/>
                </a:solidFill>
                <a:effectLst/>
                <a:latin typeface="+mn-lt"/>
                <a:ea typeface="+mn-ea"/>
                <a:cs typeface="+mn-cs"/>
              </a:rPr>
              <a:t> 30 years</a:t>
            </a:r>
            <a:r>
              <a:rPr lang="en-US" sz="1200" kern="1200" dirty="0" smtClean="0">
                <a:solidFill>
                  <a:schemeClr val="tx1"/>
                </a:solidFill>
                <a:effectLst/>
                <a:latin typeface="+mn-lt"/>
                <a:ea typeface="+mn-ea"/>
                <a:cs typeface="+mn-cs"/>
              </a:rPr>
              <a:t>) / 6% SBA‑sponsored rate)</a:t>
            </a:r>
          </a:p>
          <a:p>
            <a:r>
              <a:rPr lang="en-US" sz="1200" b="1" kern="1200" dirty="0" smtClean="0">
                <a:solidFill>
                  <a:schemeClr val="tx1"/>
                </a:solidFill>
                <a:effectLst/>
                <a:latin typeface="+mn-lt"/>
                <a:ea typeface="+mn-ea"/>
                <a:cs typeface="+mn-cs"/>
              </a:rPr>
              <a:t>Present Value = -$5,169,142 = ($54,000 * - 95.724) = ($54,000 * - (5.743 / 6%))</a:t>
            </a:r>
          </a:p>
          <a:p>
            <a:r>
              <a:rPr lang="en-US" sz="1200" kern="1200" dirty="0" smtClean="0">
                <a:solidFill>
                  <a:schemeClr val="tx1"/>
                </a:solidFill>
                <a:effectLst/>
                <a:latin typeface="+mn-lt"/>
                <a:ea typeface="+mn-ea"/>
                <a:cs typeface="+mn-cs"/>
              </a:rPr>
              <a:t>Cost benefit ratio = Total benefits / Total costs</a:t>
            </a:r>
          </a:p>
          <a:p>
            <a:r>
              <a:rPr lang="en-US" sz="1200" b="1" kern="1200" dirty="0" smtClean="0">
                <a:solidFill>
                  <a:schemeClr val="tx1"/>
                </a:solidFill>
                <a:effectLst/>
                <a:latin typeface="+mn-lt"/>
                <a:ea typeface="+mn-ea"/>
                <a:cs typeface="+mn-cs"/>
              </a:rPr>
              <a:t>Cost benefit ratio = 3.13:1 = $1.9 million / $600,000</a:t>
            </a:r>
          </a:p>
          <a:p>
            <a:r>
              <a:rPr lang="en-US" sz="1200" kern="1200" dirty="0" smtClean="0">
                <a:solidFill>
                  <a:schemeClr val="tx1"/>
                </a:solidFill>
                <a:effectLst/>
                <a:latin typeface="+mn-lt"/>
                <a:ea typeface="+mn-ea"/>
                <a:cs typeface="+mn-cs"/>
              </a:rPr>
              <a:t>Profitability index = 35.185 = $1.9 million (Present value) / $54,000 (investment)</a:t>
            </a:r>
          </a:p>
          <a:p>
            <a:r>
              <a:rPr lang="en-US" sz="1200" b="1" kern="1200" dirty="0" smtClean="0">
                <a:solidFill>
                  <a:schemeClr val="tx1"/>
                </a:solidFill>
                <a:effectLst/>
                <a:latin typeface="+mn-lt"/>
                <a:ea typeface="+mn-ea"/>
                <a:cs typeface="+mn-cs"/>
              </a:rPr>
              <a:t>Profitable the first year (five months after production starts)</a:t>
            </a:r>
          </a:p>
          <a:p>
            <a:endParaRPr lang="en-US" b="1" dirty="0"/>
          </a:p>
        </p:txBody>
      </p:sp>
      <p:sp>
        <p:nvSpPr>
          <p:cNvPr id="4" name="Slide Number Placeholder 3"/>
          <p:cNvSpPr>
            <a:spLocks noGrp="1"/>
          </p:cNvSpPr>
          <p:nvPr>
            <p:ph type="sldNum" sz="quarter" idx="10"/>
          </p:nvPr>
        </p:nvSpPr>
        <p:spPr/>
        <p:txBody>
          <a:bodyPr/>
          <a:lstStyle/>
          <a:p>
            <a:fld id="{47B097C6-5F65-4974-A260-E850BB646542}" type="slidenum">
              <a:rPr lang="en-US" smtClean="0"/>
              <a:t>19</a:t>
            </a:fld>
            <a:endParaRPr lang="en-US"/>
          </a:p>
        </p:txBody>
      </p:sp>
    </p:spTree>
    <p:extLst>
      <p:ext uri="{BB962C8B-B14F-4D97-AF65-F5344CB8AC3E}">
        <p14:creationId xmlns:p14="http://schemas.microsoft.com/office/powerpoint/2010/main" val="36388999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82AEAFC3-8C99-4382-AE71-FF6BDD2F844D}" type="datetimeFigureOut">
              <a:rPr lang="en-US" smtClean="0"/>
              <a:t>4/14/2015</a:t>
            </a:fld>
            <a:endParaRPr lang="en-US"/>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80D46702-9A9E-4842-9956-D7284E410B3D}" type="slidenum">
              <a:rPr lang="en-US" smtClean="0"/>
              <a:t>‹#›</a:t>
            </a:fld>
            <a:endParaRPr lang="en-US"/>
          </a:p>
        </p:txBody>
      </p:sp>
    </p:spTree>
    <p:extLst>
      <p:ext uri="{BB962C8B-B14F-4D97-AF65-F5344CB8AC3E}">
        <p14:creationId xmlns:p14="http://schemas.microsoft.com/office/powerpoint/2010/main" val="21688976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AEAFC3-8C99-4382-AE71-FF6BDD2F844D}" type="datetimeFigureOut">
              <a:rPr lang="en-US" smtClean="0"/>
              <a:t>4/14/2015</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0D46702-9A9E-4842-9956-D7284E410B3D}" type="slidenum">
              <a:rPr lang="en-US" smtClean="0"/>
              <a:t>‹#›</a:t>
            </a:fld>
            <a:endParaRPr lang="en-US"/>
          </a:p>
        </p:txBody>
      </p:sp>
    </p:spTree>
    <p:extLst>
      <p:ext uri="{BB962C8B-B14F-4D97-AF65-F5344CB8AC3E}">
        <p14:creationId xmlns:p14="http://schemas.microsoft.com/office/powerpoint/2010/main" val="1915511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AEAFC3-8C99-4382-AE71-FF6BDD2F844D}" type="datetimeFigureOut">
              <a:rPr lang="en-US" smtClean="0"/>
              <a:t>4/14/2015</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0D46702-9A9E-4842-9956-D7284E410B3D}" type="slidenum">
              <a:rPr lang="en-US" smtClean="0"/>
              <a:t>‹#›</a:t>
            </a:fld>
            <a:endParaRPr lang="en-US"/>
          </a:p>
        </p:txBody>
      </p:sp>
    </p:spTree>
    <p:extLst>
      <p:ext uri="{BB962C8B-B14F-4D97-AF65-F5344CB8AC3E}">
        <p14:creationId xmlns:p14="http://schemas.microsoft.com/office/powerpoint/2010/main" val="3841764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AEAFC3-8C99-4382-AE71-FF6BDD2F844D}" type="datetimeFigureOut">
              <a:rPr lang="en-US" smtClean="0"/>
              <a:t>4/14/2015</a:t>
            </a:fld>
            <a:endParaRPr lang="en-US"/>
          </a:p>
        </p:txBody>
      </p:sp>
      <p:sp>
        <p:nvSpPr>
          <p:cNvPr id="5" name="Footer Placeholder 4"/>
          <p:cNvSpPr>
            <a:spLocks noGrp="1"/>
          </p:cNvSpPr>
          <p:nvPr>
            <p:ph type="ftr" sz="quarter" idx="11"/>
          </p:nvPr>
        </p:nvSpPr>
        <p:spPr/>
        <p:txBody>
          <a:bodyPr/>
          <a:lstStyle/>
          <a:p>
            <a:endParaRPr lang="en-US"/>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0D46702-9A9E-4842-9956-D7284E410B3D}" type="slidenum">
              <a:rPr lang="en-US" smtClean="0"/>
              <a:t>‹#›</a:t>
            </a:fld>
            <a:endParaRPr lang="en-US"/>
          </a:p>
        </p:txBody>
      </p:sp>
    </p:spTree>
    <p:extLst>
      <p:ext uri="{BB962C8B-B14F-4D97-AF65-F5344CB8AC3E}">
        <p14:creationId xmlns:p14="http://schemas.microsoft.com/office/powerpoint/2010/main" val="39727143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AEAFC3-8C99-4382-AE71-FF6BDD2F844D}" type="datetimeFigureOut">
              <a:rPr lang="en-US" smtClean="0"/>
              <a:t>4/14/2015</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0D46702-9A9E-4842-9956-D7284E410B3D}" type="slidenum">
              <a:rPr lang="en-US" smtClean="0"/>
              <a:t>‹#›</a:t>
            </a:fld>
            <a:endParaRPr lang="en-US"/>
          </a:p>
        </p:txBody>
      </p:sp>
    </p:spTree>
    <p:extLst>
      <p:ext uri="{BB962C8B-B14F-4D97-AF65-F5344CB8AC3E}">
        <p14:creationId xmlns:p14="http://schemas.microsoft.com/office/powerpoint/2010/main" val="2955505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2AEAFC3-8C99-4382-AE71-FF6BDD2F844D}" type="datetimeFigureOut">
              <a:rPr lang="en-US" smtClean="0"/>
              <a:t>4/14/2015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D46702-9A9E-4842-9956-D7284E410B3D}" type="slidenum">
              <a:rPr lang="en-US" smtClean="0"/>
              <a:t>‹#›</a:t>
            </a:fld>
            <a:endParaRPr lang="en-US"/>
          </a:p>
        </p:txBody>
      </p:sp>
    </p:spTree>
    <p:extLst>
      <p:ext uri="{BB962C8B-B14F-4D97-AF65-F5344CB8AC3E}">
        <p14:creationId xmlns:p14="http://schemas.microsoft.com/office/powerpoint/2010/main" val="41602246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2AEAFC3-8C99-4382-AE71-FF6BDD2F844D}" type="datetimeFigureOut">
              <a:rPr lang="en-US" smtClean="0"/>
              <a:t>4/14/2015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D46702-9A9E-4842-9956-D7284E410B3D}" type="slidenum">
              <a:rPr lang="en-US" smtClean="0"/>
              <a:t>‹#›</a:t>
            </a:fld>
            <a:endParaRPr lang="en-US"/>
          </a:p>
        </p:txBody>
      </p:sp>
    </p:spTree>
    <p:extLst>
      <p:ext uri="{BB962C8B-B14F-4D97-AF65-F5344CB8AC3E}">
        <p14:creationId xmlns:p14="http://schemas.microsoft.com/office/powerpoint/2010/main" val="2848280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AEAFC3-8C99-4382-AE71-FF6BDD2F844D}" type="datetimeFigureOut">
              <a:rPr lang="en-US" smtClean="0"/>
              <a:t>4/14/2015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D46702-9A9E-4842-9956-D7284E410B3D}" type="slidenum">
              <a:rPr lang="en-US" smtClean="0"/>
              <a:t>‹#›</a:t>
            </a:fld>
            <a:endParaRPr lang="en-US"/>
          </a:p>
        </p:txBody>
      </p:sp>
    </p:spTree>
    <p:extLst>
      <p:ext uri="{BB962C8B-B14F-4D97-AF65-F5344CB8AC3E}">
        <p14:creationId xmlns:p14="http://schemas.microsoft.com/office/powerpoint/2010/main" val="23998377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AEAFC3-8C99-4382-AE71-FF6BDD2F844D}" type="datetimeFigureOut">
              <a:rPr lang="en-US" smtClean="0"/>
              <a:t>4/14/2015</a:t>
            </a:fld>
            <a:endParaRPr lang="en-US"/>
          </a:p>
        </p:txBody>
      </p:sp>
      <p:sp>
        <p:nvSpPr>
          <p:cNvPr id="5" name="Footer Placeholder 4"/>
          <p:cNvSpPr>
            <a:spLocks noGrp="1"/>
          </p:cNvSpPr>
          <p:nvPr>
            <p:ph type="ftr" sz="quarter" idx="11"/>
          </p:nvPr>
        </p:nvSpPr>
        <p:spPr/>
        <p:txBody>
          <a:bodyPr/>
          <a:lstStyle/>
          <a:p>
            <a:endParaRPr lang="en-US"/>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0D46702-9A9E-4842-9956-D7284E410B3D}" type="slidenum">
              <a:rPr lang="en-US" smtClean="0"/>
              <a:t>‹#›</a:t>
            </a:fld>
            <a:endParaRPr lang="en-US"/>
          </a:p>
        </p:txBody>
      </p:sp>
    </p:spTree>
    <p:extLst>
      <p:ext uri="{BB962C8B-B14F-4D97-AF65-F5344CB8AC3E}">
        <p14:creationId xmlns:p14="http://schemas.microsoft.com/office/powerpoint/2010/main" val="1564886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AEAFC3-8C99-4382-AE71-FF6BDD2F844D}" type="datetimeFigureOut">
              <a:rPr lang="en-US" smtClean="0"/>
              <a:t>4/14/2015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D46702-9A9E-4842-9956-D7284E410B3D}" type="slidenum">
              <a:rPr lang="en-US" smtClean="0"/>
              <a:t>‹#›</a:t>
            </a:fld>
            <a:endParaRPr lang="en-US"/>
          </a:p>
        </p:txBody>
      </p:sp>
    </p:spTree>
    <p:extLst>
      <p:ext uri="{BB962C8B-B14F-4D97-AF65-F5344CB8AC3E}">
        <p14:creationId xmlns:p14="http://schemas.microsoft.com/office/powerpoint/2010/main" val="77362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2AEAFC3-8C99-4382-AE71-FF6BDD2F844D}" type="datetimeFigureOut">
              <a:rPr lang="en-US" smtClean="0"/>
              <a:t>4/14/2015</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80D46702-9A9E-4842-9956-D7284E410B3D}" type="slidenum">
              <a:rPr lang="en-US" smtClean="0"/>
              <a:t>‹#›</a:t>
            </a:fld>
            <a:endParaRPr lang="en-US"/>
          </a:p>
        </p:txBody>
      </p:sp>
    </p:spTree>
    <p:extLst>
      <p:ext uri="{BB962C8B-B14F-4D97-AF65-F5344CB8AC3E}">
        <p14:creationId xmlns:p14="http://schemas.microsoft.com/office/powerpoint/2010/main" val="3762754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2AEAFC3-8C99-4382-AE71-FF6BDD2F844D}" type="datetimeFigureOut">
              <a:rPr lang="en-US" smtClean="0"/>
              <a:t>4/14/2015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D46702-9A9E-4842-9956-D7284E410B3D}" type="slidenum">
              <a:rPr lang="en-US" smtClean="0"/>
              <a:t>‹#›</a:t>
            </a:fld>
            <a:endParaRPr lang="en-US"/>
          </a:p>
        </p:txBody>
      </p:sp>
    </p:spTree>
    <p:extLst>
      <p:ext uri="{BB962C8B-B14F-4D97-AF65-F5344CB8AC3E}">
        <p14:creationId xmlns:p14="http://schemas.microsoft.com/office/powerpoint/2010/main" val="11509794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2AEAFC3-8C99-4382-AE71-FF6BDD2F844D}" type="datetimeFigureOut">
              <a:rPr lang="en-US" smtClean="0"/>
              <a:t>4/14/2015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D46702-9A9E-4842-9956-D7284E410B3D}" type="slidenum">
              <a:rPr lang="en-US" smtClean="0"/>
              <a:t>‹#›</a:t>
            </a:fld>
            <a:endParaRPr lang="en-US"/>
          </a:p>
        </p:txBody>
      </p:sp>
    </p:spTree>
    <p:extLst>
      <p:ext uri="{BB962C8B-B14F-4D97-AF65-F5344CB8AC3E}">
        <p14:creationId xmlns:p14="http://schemas.microsoft.com/office/powerpoint/2010/main" val="3115483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2AEAFC3-8C99-4382-AE71-FF6BDD2F844D}" type="datetimeFigureOut">
              <a:rPr lang="en-US" smtClean="0"/>
              <a:t>4/14/2015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D46702-9A9E-4842-9956-D7284E410B3D}" type="slidenum">
              <a:rPr lang="en-US" smtClean="0"/>
              <a:t>‹#›</a:t>
            </a:fld>
            <a:endParaRPr lang="en-US"/>
          </a:p>
        </p:txBody>
      </p:sp>
    </p:spTree>
    <p:extLst>
      <p:ext uri="{BB962C8B-B14F-4D97-AF65-F5344CB8AC3E}">
        <p14:creationId xmlns:p14="http://schemas.microsoft.com/office/powerpoint/2010/main" val="4184386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AEAFC3-8C99-4382-AE71-FF6BDD2F844D}" type="datetimeFigureOut">
              <a:rPr lang="en-US" smtClean="0"/>
              <a:t>4/14/2015</a:t>
            </a:fld>
            <a:endParaRPr lang="en-US"/>
          </a:p>
        </p:txBody>
      </p:sp>
      <p:sp>
        <p:nvSpPr>
          <p:cNvPr id="3" name="Footer Placeholder 2"/>
          <p:cNvSpPr>
            <a:spLocks noGrp="1"/>
          </p:cNvSpPr>
          <p:nvPr>
            <p:ph type="ftr" sz="quarter" idx="11"/>
          </p:nvPr>
        </p:nvSpPr>
        <p:spPr/>
        <p:txBody>
          <a:bodyPr/>
          <a:lstStyle/>
          <a:p>
            <a:endParaRPr lang="en-US"/>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80D46702-9A9E-4842-9956-D7284E410B3D}" type="slidenum">
              <a:rPr lang="en-US" smtClean="0"/>
              <a:t>‹#›</a:t>
            </a:fld>
            <a:endParaRPr lang="en-US"/>
          </a:p>
        </p:txBody>
      </p:sp>
    </p:spTree>
    <p:extLst>
      <p:ext uri="{BB962C8B-B14F-4D97-AF65-F5344CB8AC3E}">
        <p14:creationId xmlns:p14="http://schemas.microsoft.com/office/powerpoint/2010/main" val="273434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AEAFC3-8C99-4382-AE71-FF6BDD2F844D}" type="datetimeFigureOut">
              <a:rPr lang="en-US" smtClean="0"/>
              <a:t>4/14/2015</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0D46702-9A9E-4842-9956-D7284E410B3D}" type="slidenum">
              <a:rPr lang="en-US" smtClean="0"/>
              <a:t>‹#›</a:t>
            </a:fld>
            <a:endParaRPr lang="en-US"/>
          </a:p>
        </p:txBody>
      </p:sp>
    </p:spTree>
    <p:extLst>
      <p:ext uri="{BB962C8B-B14F-4D97-AF65-F5344CB8AC3E}">
        <p14:creationId xmlns:p14="http://schemas.microsoft.com/office/powerpoint/2010/main" val="3596979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2AEAFC3-8C99-4382-AE71-FF6BDD2F844D}" type="datetimeFigureOut">
              <a:rPr lang="en-US" smtClean="0"/>
              <a:t>4/14/2015</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80D46702-9A9E-4842-9956-D7284E410B3D}" type="slidenum">
              <a:rPr lang="en-US" smtClean="0"/>
              <a:t>‹#›</a:t>
            </a:fld>
            <a:endParaRPr lang="en-US"/>
          </a:p>
        </p:txBody>
      </p:sp>
    </p:spTree>
    <p:extLst>
      <p:ext uri="{BB962C8B-B14F-4D97-AF65-F5344CB8AC3E}">
        <p14:creationId xmlns:p14="http://schemas.microsoft.com/office/powerpoint/2010/main" val="762464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19">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82AEAFC3-8C99-4382-AE71-FF6BDD2F844D}" type="datetimeFigureOut">
              <a:rPr lang="en-US" smtClean="0"/>
              <a:t>4/14/2015</a:t>
            </a:fld>
            <a:endParaRPr lang="en-US"/>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80D46702-9A9E-4842-9956-D7284E410B3D}" type="slidenum">
              <a:rPr lang="en-US" smtClean="0"/>
              <a:t>‹#›</a:t>
            </a:fld>
            <a:endParaRPr lang="en-US"/>
          </a:p>
        </p:txBody>
      </p:sp>
    </p:spTree>
    <p:extLst>
      <p:ext uri="{BB962C8B-B14F-4D97-AF65-F5344CB8AC3E}">
        <p14:creationId xmlns:p14="http://schemas.microsoft.com/office/powerpoint/2010/main" val="2488123668"/>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linkedin.com/pulse/20141021033728-20911299-what-makes-you-successful-luck-hard-work-focus-or-something-else"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1514836"/>
          </a:xfrm>
        </p:spPr>
        <p:txBody>
          <a:bodyPr/>
          <a:lstStyle/>
          <a:p>
            <a:r>
              <a:rPr lang="en-US" dirty="0" smtClean="0"/>
              <a:t>Smart Key System</a:t>
            </a:r>
            <a:endParaRPr lang="en-US" dirty="0"/>
          </a:p>
        </p:txBody>
      </p:sp>
      <p:sp>
        <p:nvSpPr>
          <p:cNvPr id="3" name="Subtitle 2"/>
          <p:cNvSpPr>
            <a:spLocks noGrp="1"/>
          </p:cNvSpPr>
          <p:nvPr>
            <p:ph type="subTitle" idx="1"/>
          </p:nvPr>
        </p:nvSpPr>
        <p:spPr>
          <a:xfrm>
            <a:off x="1154955" y="3614569"/>
            <a:ext cx="8825658" cy="2024231"/>
          </a:xfrm>
        </p:spPr>
        <p:txBody>
          <a:bodyPr>
            <a:noAutofit/>
          </a:bodyPr>
          <a:lstStyle/>
          <a:p>
            <a:r>
              <a:rPr lang="en-US" dirty="0"/>
              <a:t>Michael </a:t>
            </a:r>
            <a:r>
              <a:rPr lang="en-US" dirty="0" err="1"/>
              <a:t>Fetick</a:t>
            </a:r>
            <a:r>
              <a:rPr lang="en-US" dirty="0"/>
              <a:t> - 8427</a:t>
            </a:r>
          </a:p>
          <a:p>
            <a:r>
              <a:rPr lang="en-US" dirty="0" err="1"/>
              <a:t>Weilong</a:t>
            </a:r>
            <a:r>
              <a:rPr lang="en-US" dirty="0"/>
              <a:t> Qu - 660162539</a:t>
            </a:r>
          </a:p>
          <a:p>
            <a:r>
              <a:rPr lang="en-US" dirty="0"/>
              <a:t>Bobby Ray Hurd - 76210</a:t>
            </a:r>
          </a:p>
          <a:p>
            <a:r>
              <a:rPr lang="en-US" dirty="0"/>
              <a:t>Yuxuan Guan - 660161473</a:t>
            </a:r>
          </a:p>
          <a:p>
            <a:r>
              <a:rPr lang="en-US" dirty="0" err="1"/>
              <a:t>Nithin</a:t>
            </a:r>
            <a:r>
              <a:rPr lang="en-US" dirty="0"/>
              <a:t> </a:t>
            </a:r>
            <a:r>
              <a:rPr lang="en-US" dirty="0" err="1"/>
              <a:t>Garrepally</a:t>
            </a:r>
            <a:r>
              <a:rPr lang="en-US" dirty="0"/>
              <a:t> - 73600 </a:t>
            </a:r>
          </a:p>
          <a:p>
            <a:r>
              <a:rPr lang="en-US" dirty="0" err="1"/>
              <a:t>Sheraz</a:t>
            </a:r>
            <a:r>
              <a:rPr lang="en-US" dirty="0"/>
              <a:t> Karim - 660161500</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9163" y="3012635"/>
            <a:ext cx="4116593" cy="3087445"/>
          </a:xfrm>
          <a:prstGeom prst="rect">
            <a:avLst/>
          </a:prstGeom>
        </p:spPr>
      </p:pic>
    </p:spTree>
    <p:extLst>
      <p:ext uri="{BB962C8B-B14F-4D97-AF65-F5344CB8AC3E}">
        <p14:creationId xmlns:p14="http://schemas.microsoft.com/office/powerpoint/2010/main" val="221223223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47920"/>
            <a:ext cx="9064811" cy="728480"/>
          </a:xfrm>
        </p:spPr>
        <p:txBody>
          <a:bodyPr/>
          <a:lstStyle/>
          <a:p>
            <a:r>
              <a:rPr lang="en-US" dirty="0"/>
              <a:t>4. Collect &amp; Arrange Data (Continued)</a:t>
            </a:r>
          </a:p>
        </p:txBody>
      </p:sp>
      <p:sp>
        <p:nvSpPr>
          <p:cNvPr id="3" name="Content Placeholder 2"/>
          <p:cNvSpPr>
            <a:spLocks noGrp="1"/>
          </p:cNvSpPr>
          <p:nvPr>
            <p:ph idx="1"/>
          </p:nvPr>
        </p:nvSpPr>
        <p:spPr/>
        <p:txBody>
          <a:bodyPr/>
          <a:lstStyle/>
          <a:p>
            <a:r>
              <a:rPr lang="en-US" dirty="0"/>
              <a:t>According to the FBI,   a motor vehicle is stolen </a:t>
            </a:r>
            <a:r>
              <a:rPr lang="en-US" sz="2800" dirty="0">
                <a:solidFill>
                  <a:srgbClr val="C00000"/>
                </a:solidFill>
              </a:rPr>
              <a:t>every 44 seconds</a:t>
            </a:r>
            <a:r>
              <a:rPr lang="en-US" dirty="0"/>
              <a:t> in the United States. In 2013, FBI reported there were an estimated 699,594 motor vehicle thefts nationwide. </a:t>
            </a:r>
          </a:p>
          <a:p>
            <a:r>
              <a:rPr lang="en-US" dirty="0"/>
              <a:t>10% vehicle owner would buy a anti-stolen system. Among them, 10% would choose our product, SMART </a:t>
            </a:r>
            <a:r>
              <a:rPr lang="en-US" dirty="0" smtClean="0"/>
              <a:t>KEY. TOTAL </a:t>
            </a:r>
            <a:r>
              <a:rPr lang="en-US" dirty="0"/>
              <a:t>Marketplace Needs   2.53M pcs of SMART KEY</a:t>
            </a:r>
          </a:p>
          <a:p>
            <a:endParaRPr lang="en-US" dirty="0"/>
          </a:p>
        </p:txBody>
      </p:sp>
      <p:pic>
        <p:nvPicPr>
          <p:cNvPr id="4" name="Picture 3"/>
          <p:cNvPicPr>
            <a:picLocks noChangeAspect="1"/>
          </p:cNvPicPr>
          <p:nvPr/>
        </p:nvPicPr>
        <p:blipFill>
          <a:blip r:embed="rId2"/>
          <a:stretch>
            <a:fillRect/>
          </a:stretch>
        </p:blipFill>
        <p:spPr>
          <a:xfrm>
            <a:off x="4386883" y="4604472"/>
            <a:ext cx="2009065" cy="1942718"/>
          </a:xfrm>
          <a:prstGeom prst="rect">
            <a:avLst/>
          </a:prstGeom>
        </p:spPr>
      </p:pic>
    </p:spTree>
    <p:extLst>
      <p:ext uri="{BB962C8B-B14F-4D97-AF65-F5344CB8AC3E}">
        <p14:creationId xmlns:p14="http://schemas.microsoft.com/office/powerpoint/2010/main" val="32029785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47920"/>
            <a:ext cx="9172387" cy="728480"/>
          </a:xfrm>
        </p:spPr>
        <p:txBody>
          <a:bodyPr/>
          <a:lstStyle/>
          <a:p>
            <a:r>
              <a:rPr lang="en-US" dirty="0" smtClean="0"/>
              <a:t>4. Collect </a:t>
            </a:r>
            <a:r>
              <a:rPr lang="en-US" dirty="0"/>
              <a:t>&amp; Arrange Data (Continued)</a:t>
            </a:r>
          </a:p>
        </p:txBody>
      </p:sp>
      <p:sp>
        <p:nvSpPr>
          <p:cNvPr id="3" name="Content Placeholder 2"/>
          <p:cNvSpPr>
            <a:spLocks noGrp="1"/>
          </p:cNvSpPr>
          <p:nvPr>
            <p:ph idx="1"/>
          </p:nvPr>
        </p:nvSpPr>
        <p:spPr>
          <a:xfrm>
            <a:off x="1154954" y="2355925"/>
            <a:ext cx="8761413" cy="3663875"/>
          </a:xfrm>
        </p:spPr>
        <p:txBody>
          <a:bodyPr>
            <a:normAutofit/>
          </a:bodyPr>
          <a:lstStyle/>
          <a:p>
            <a:r>
              <a:rPr lang="en-US" dirty="0"/>
              <a:t>Potential </a:t>
            </a:r>
            <a:r>
              <a:rPr lang="en-US" dirty="0" smtClean="0"/>
              <a:t>Competitors</a:t>
            </a:r>
          </a:p>
          <a:p>
            <a:endParaRPr lang="en-US" dirty="0"/>
          </a:p>
        </p:txBody>
      </p:sp>
      <p:pic>
        <p:nvPicPr>
          <p:cNvPr id="5" name="Picture 4"/>
          <p:cNvPicPr>
            <a:picLocks noChangeAspect="1"/>
          </p:cNvPicPr>
          <p:nvPr/>
        </p:nvPicPr>
        <p:blipFill>
          <a:blip r:embed="rId2"/>
          <a:stretch>
            <a:fillRect/>
          </a:stretch>
        </p:blipFill>
        <p:spPr>
          <a:xfrm>
            <a:off x="1154954" y="2677565"/>
            <a:ext cx="10626249" cy="4450466"/>
          </a:xfrm>
          <a:prstGeom prst="rect">
            <a:avLst/>
          </a:prstGeom>
        </p:spPr>
      </p:pic>
      <p:pic>
        <p:nvPicPr>
          <p:cNvPr id="6" name="Picture 5"/>
          <p:cNvPicPr>
            <a:picLocks noChangeAspect="1"/>
          </p:cNvPicPr>
          <p:nvPr/>
        </p:nvPicPr>
        <p:blipFill>
          <a:blip r:embed="rId3"/>
          <a:stretch>
            <a:fillRect/>
          </a:stretch>
        </p:blipFill>
        <p:spPr>
          <a:xfrm>
            <a:off x="1719238" y="5249798"/>
            <a:ext cx="568057" cy="977740"/>
          </a:xfrm>
          <a:prstGeom prst="rect">
            <a:avLst/>
          </a:prstGeom>
        </p:spPr>
      </p:pic>
      <p:pic>
        <p:nvPicPr>
          <p:cNvPr id="7" name="Picture 6"/>
          <p:cNvPicPr>
            <a:picLocks noChangeAspect="1"/>
          </p:cNvPicPr>
          <p:nvPr/>
        </p:nvPicPr>
        <p:blipFill>
          <a:blip r:embed="rId4"/>
          <a:stretch>
            <a:fillRect/>
          </a:stretch>
        </p:blipFill>
        <p:spPr>
          <a:xfrm>
            <a:off x="3418873" y="4978388"/>
            <a:ext cx="1387116" cy="1354302"/>
          </a:xfrm>
          <a:prstGeom prst="rect">
            <a:avLst/>
          </a:prstGeom>
        </p:spPr>
      </p:pic>
      <p:pic>
        <p:nvPicPr>
          <p:cNvPr id="8" name="Picture 7"/>
          <p:cNvPicPr>
            <a:picLocks noChangeAspect="1"/>
          </p:cNvPicPr>
          <p:nvPr/>
        </p:nvPicPr>
        <p:blipFill>
          <a:blip r:embed="rId5"/>
          <a:stretch>
            <a:fillRect/>
          </a:stretch>
        </p:blipFill>
        <p:spPr>
          <a:xfrm>
            <a:off x="6454451" y="5006958"/>
            <a:ext cx="1235193" cy="1334482"/>
          </a:xfrm>
          <a:prstGeom prst="rect">
            <a:avLst/>
          </a:prstGeom>
        </p:spPr>
      </p:pic>
      <p:pic>
        <p:nvPicPr>
          <p:cNvPr id="9" name="Picture 8"/>
          <p:cNvPicPr>
            <a:picLocks noChangeAspect="1"/>
          </p:cNvPicPr>
          <p:nvPr/>
        </p:nvPicPr>
        <p:blipFill>
          <a:blip r:embed="rId6"/>
          <a:stretch>
            <a:fillRect/>
          </a:stretch>
        </p:blipFill>
        <p:spPr>
          <a:xfrm>
            <a:off x="8953638" y="4978388"/>
            <a:ext cx="1255009" cy="977740"/>
          </a:xfrm>
          <a:prstGeom prst="rect">
            <a:avLst/>
          </a:prstGeom>
        </p:spPr>
      </p:pic>
    </p:spTree>
    <p:extLst>
      <p:ext uri="{BB962C8B-B14F-4D97-AF65-F5344CB8AC3E}">
        <p14:creationId xmlns:p14="http://schemas.microsoft.com/office/powerpoint/2010/main" val="12320245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47920"/>
            <a:ext cx="9075568" cy="728480"/>
          </a:xfrm>
        </p:spPr>
        <p:txBody>
          <a:bodyPr/>
          <a:lstStyle/>
          <a:p>
            <a:r>
              <a:rPr lang="en-US" dirty="0"/>
              <a:t>4. Collect &amp; Arrange Data (Continued)</a:t>
            </a:r>
          </a:p>
        </p:txBody>
      </p:sp>
      <p:sp>
        <p:nvSpPr>
          <p:cNvPr id="3" name="Content Placeholder 2"/>
          <p:cNvSpPr>
            <a:spLocks noGrp="1"/>
          </p:cNvSpPr>
          <p:nvPr>
            <p:ph idx="1"/>
          </p:nvPr>
        </p:nvSpPr>
        <p:spPr/>
        <p:txBody>
          <a:bodyPr/>
          <a:lstStyle/>
          <a:p>
            <a:r>
              <a:rPr lang="en-US" dirty="0"/>
              <a:t>Product </a:t>
            </a:r>
            <a:r>
              <a:rPr lang="en-US" dirty="0" smtClean="0"/>
              <a:t>Cost</a:t>
            </a:r>
          </a:p>
          <a:p>
            <a:endParaRPr lang="en-US" dirty="0"/>
          </a:p>
        </p:txBody>
      </p:sp>
      <p:pic>
        <p:nvPicPr>
          <p:cNvPr id="5" name="Picture 4"/>
          <p:cNvPicPr>
            <a:picLocks noChangeAspect="1"/>
          </p:cNvPicPr>
          <p:nvPr/>
        </p:nvPicPr>
        <p:blipFill>
          <a:blip r:embed="rId2"/>
          <a:stretch>
            <a:fillRect/>
          </a:stretch>
        </p:blipFill>
        <p:spPr>
          <a:xfrm>
            <a:off x="1154954" y="2915321"/>
            <a:ext cx="9183145" cy="3614571"/>
          </a:xfrm>
          <a:prstGeom prst="rect">
            <a:avLst/>
          </a:prstGeom>
        </p:spPr>
      </p:pic>
    </p:spTree>
    <p:extLst>
      <p:ext uri="{BB962C8B-B14F-4D97-AF65-F5344CB8AC3E}">
        <p14:creationId xmlns:p14="http://schemas.microsoft.com/office/powerpoint/2010/main" val="15657452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47920"/>
            <a:ext cx="9075568" cy="728480"/>
          </a:xfrm>
        </p:spPr>
        <p:txBody>
          <a:bodyPr/>
          <a:lstStyle/>
          <a:p>
            <a:r>
              <a:rPr lang="en-US" dirty="0"/>
              <a:t>4. Collect &amp; Arrange Data (Continued)</a:t>
            </a:r>
          </a:p>
        </p:txBody>
      </p:sp>
      <p:sp>
        <p:nvSpPr>
          <p:cNvPr id="3" name="Content Placeholder 2"/>
          <p:cNvSpPr>
            <a:spLocks noGrp="1"/>
          </p:cNvSpPr>
          <p:nvPr>
            <p:ph idx="1"/>
          </p:nvPr>
        </p:nvSpPr>
        <p:spPr/>
        <p:txBody>
          <a:bodyPr/>
          <a:lstStyle/>
          <a:p>
            <a:r>
              <a:rPr lang="en-US" dirty="0" smtClean="0"/>
              <a:t>Organization</a:t>
            </a:r>
          </a:p>
          <a:p>
            <a:endParaRPr lang="en-US" dirty="0" smtClean="0"/>
          </a:p>
          <a:p>
            <a:endParaRPr lang="en-US" dirty="0"/>
          </a:p>
        </p:txBody>
      </p:sp>
      <p:pic>
        <p:nvPicPr>
          <p:cNvPr id="4" name="Picture 3"/>
          <p:cNvPicPr>
            <a:picLocks noChangeAspect="1"/>
          </p:cNvPicPr>
          <p:nvPr/>
        </p:nvPicPr>
        <p:blipFill>
          <a:blip r:embed="rId2"/>
          <a:stretch>
            <a:fillRect/>
          </a:stretch>
        </p:blipFill>
        <p:spPr>
          <a:xfrm>
            <a:off x="1772579" y="3420739"/>
            <a:ext cx="6693690" cy="2599061"/>
          </a:xfrm>
          <a:prstGeom prst="rect">
            <a:avLst/>
          </a:prstGeom>
        </p:spPr>
      </p:pic>
    </p:spTree>
    <p:extLst>
      <p:ext uri="{BB962C8B-B14F-4D97-AF65-F5344CB8AC3E}">
        <p14:creationId xmlns:p14="http://schemas.microsoft.com/office/powerpoint/2010/main" val="41785360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Collect &amp; Arrange Data (continued)</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902644" y="2358003"/>
            <a:ext cx="7266032" cy="4378958"/>
          </a:xfrm>
          <a:prstGeom prst="rect">
            <a:avLst/>
          </a:prstGeom>
        </p:spPr>
      </p:pic>
    </p:spTree>
    <p:extLst>
      <p:ext uri="{BB962C8B-B14F-4D97-AF65-F5344CB8AC3E}">
        <p14:creationId xmlns:p14="http://schemas.microsoft.com/office/powerpoint/2010/main" val="2351810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Review Data</a:t>
            </a:r>
            <a:endParaRPr lang="en-US" dirty="0"/>
          </a:p>
        </p:txBody>
      </p:sp>
      <p:sp>
        <p:nvSpPr>
          <p:cNvPr id="3" name="Content Placeholder 2"/>
          <p:cNvSpPr>
            <a:spLocks noGrp="1"/>
          </p:cNvSpPr>
          <p:nvPr>
            <p:ph idx="1"/>
          </p:nvPr>
        </p:nvSpPr>
        <p:spPr/>
        <p:txBody>
          <a:bodyPr/>
          <a:lstStyle/>
          <a:p>
            <a:r>
              <a:rPr lang="en-US" dirty="0"/>
              <a:t>Cost of Product			$5.5 / each</a:t>
            </a:r>
          </a:p>
          <a:p>
            <a:r>
              <a:rPr lang="en-US" dirty="0"/>
              <a:t>Price of Product			$20 / each</a:t>
            </a:r>
          </a:p>
          <a:p>
            <a:r>
              <a:rPr lang="en-US" dirty="0"/>
              <a:t>Sales Volume			$50M</a:t>
            </a:r>
          </a:p>
          <a:p>
            <a:r>
              <a:rPr lang="en-US" dirty="0"/>
              <a:t>Profit				$30M	</a:t>
            </a:r>
          </a:p>
        </p:txBody>
      </p:sp>
    </p:spTree>
    <p:extLst>
      <p:ext uri="{BB962C8B-B14F-4D97-AF65-F5344CB8AC3E}">
        <p14:creationId xmlns:p14="http://schemas.microsoft.com/office/powerpoint/2010/main" val="6463848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6. Considering the Intangibles</a:t>
            </a:r>
            <a:endParaRPr lang="en-US" dirty="0"/>
          </a:p>
        </p:txBody>
      </p:sp>
      <p:sp>
        <p:nvSpPr>
          <p:cNvPr id="3" name="Content Placeholder 2"/>
          <p:cNvSpPr>
            <a:spLocks noGrp="1"/>
          </p:cNvSpPr>
          <p:nvPr>
            <p:ph sz="quarter" idx="1"/>
          </p:nvPr>
        </p:nvSpPr>
        <p:spPr>
          <a:xfrm>
            <a:off x="904673" y="2265528"/>
            <a:ext cx="10772134" cy="4369941"/>
          </a:xfrm>
        </p:spPr>
        <p:txBody>
          <a:bodyPr>
            <a:noAutofit/>
          </a:bodyPr>
          <a:lstStyle/>
          <a:p>
            <a:pPr>
              <a:spcBef>
                <a:spcPts val="1200"/>
              </a:spcBef>
            </a:pPr>
            <a:r>
              <a:rPr lang="en-US" sz="2400" dirty="0" smtClean="0"/>
              <a:t>Customers entrust their possessions to be protected</a:t>
            </a:r>
          </a:p>
          <a:p>
            <a:pPr lvl="1">
              <a:spcBef>
                <a:spcPts val="0"/>
              </a:spcBef>
            </a:pPr>
            <a:r>
              <a:rPr lang="en-US" sz="2000" dirty="0" smtClean="0"/>
              <a:t>Feel secure to keep property in the car </a:t>
            </a:r>
            <a:r>
              <a:rPr lang="en-US" sz="2000" dirty="0"/>
              <a:t>(business and pleasure)</a:t>
            </a:r>
          </a:p>
          <a:p>
            <a:pPr>
              <a:spcBef>
                <a:spcPts val="1200"/>
              </a:spcBef>
            </a:pPr>
            <a:r>
              <a:rPr lang="en-US" sz="2400" dirty="0" smtClean="0"/>
              <a:t>SmartKey notifies the customer to call 911 </a:t>
            </a:r>
            <a:r>
              <a:rPr lang="en-US" sz="2400" dirty="0"/>
              <a:t>for help – </a:t>
            </a:r>
            <a:endParaRPr lang="en-US" sz="2400" dirty="0" smtClean="0"/>
          </a:p>
          <a:p>
            <a:pPr lvl="1">
              <a:spcBef>
                <a:spcPts val="0"/>
              </a:spcBef>
            </a:pPr>
            <a:r>
              <a:rPr lang="en-US" sz="1800" dirty="0" smtClean="0"/>
              <a:t>The customer is safe and calls the police to intervene the theft</a:t>
            </a:r>
          </a:p>
          <a:p>
            <a:pPr>
              <a:spcBef>
                <a:spcPts val="1200"/>
              </a:spcBef>
            </a:pPr>
            <a:r>
              <a:rPr lang="en-US" sz="2400" dirty="0" smtClean="0"/>
              <a:t>Market Interest is the ‘Demand’ </a:t>
            </a:r>
            <a:r>
              <a:rPr lang="en-US" sz="2400" dirty="0"/>
              <a:t>for SmartKey – </a:t>
            </a:r>
            <a:endParaRPr lang="en-US" sz="2400" dirty="0" smtClean="0"/>
          </a:p>
          <a:p>
            <a:pPr lvl="1">
              <a:spcBef>
                <a:spcPts val="0"/>
              </a:spcBef>
            </a:pPr>
            <a:r>
              <a:rPr lang="en-US" sz="2000" dirty="0" smtClean="0"/>
              <a:t>Automobiles, Trucks, Product acceptance, Low price point</a:t>
            </a:r>
          </a:p>
          <a:p>
            <a:pPr>
              <a:spcBef>
                <a:spcPts val="1200"/>
              </a:spcBef>
            </a:pPr>
            <a:r>
              <a:rPr lang="en-US" sz="2400" dirty="0"/>
              <a:t>Business Partnerships – </a:t>
            </a:r>
            <a:endParaRPr lang="en-US" sz="2400" dirty="0" smtClean="0"/>
          </a:p>
          <a:p>
            <a:pPr lvl="1">
              <a:spcBef>
                <a:spcPts val="0"/>
              </a:spcBef>
            </a:pPr>
            <a:r>
              <a:rPr lang="en-US" sz="2000" dirty="0" smtClean="0"/>
              <a:t>Top Vehicle Manufacturers (Honda, Toyota, General Motors, Ford, Nissan) </a:t>
            </a:r>
            <a:endParaRPr lang="en-US" sz="2000" dirty="0"/>
          </a:p>
          <a:p>
            <a:pPr lvl="1">
              <a:spcBef>
                <a:spcPts val="0"/>
              </a:spcBef>
            </a:pPr>
            <a:r>
              <a:rPr lang="en-US" sz="2000" dirty="0" smtClean="0"/>
              <a:t>Parts Store </a:t>
            </a:r>
            <a:r>
              <a:rPr lang="en-US" sz="2000" dirty="0"/>
              <a:t>at Vehicle </a:t>
            </a:r>
            <a:r>
              <a:rPr lang="en-US" sz="2000" dirty="0" smtClean="0"/>
              <a:t>Dealerships (</a:t>
            </a:r>
            <a:r>
              <a:rPr lang="en-US" sz="2000" dirty="0"/>
              <a:t>c</a:t>
            </a:r>
            <a:r>
              <a:rPr lang="en-US" sz="2000" dirty="0" smtClean="0"/>
              <a:t>entral point-of-contact)</a:t>
            </a:r>
            <a:endParaRPr lang="en-US" sz="2000" dirty="0"/>
          </a:p>
          <a:p>
            <a:pPr>
              <a:spcBef>
                <a:spcPts val="1200"/>
              </a:spcBef>
            </a:pPr>
            <a:r>
              <a:rPr lang="en-US" sz="2400" dirty="0" smtClean="0"/>
              <a:t>Reduced Risks – </a:t>
            </a:r>
          </a:p>
          <a:p>
            <a:pPr lvl="1">
              <a:spcBef>
                <a:spcPts val="0"/>
              </a:spcBef>
            </a:pPr>
            <a:r>
              <a:rPr lang="en-US" sz="2000" dirty="0" smtClean="0"/>
              <a:t>Limit production </a:t>
            </a:r>
            <a:r>
              <a:rPr lang="en-US" sz="2000" dirty="0"/>
              <a:t>costs and distribution costs with </a:t>
            </a:r>
            <a:r>
              <a:rPr lang="en-US" sz="2000" dirty="0" smtClean="0"/>
              <a:t>existing Dealership Networks</a:t>
            </a:r>
          </a:p>
        </p:txBody>
      </p:sp>
    </p:spTree>
    <p:extLst>
      <p:ext uri="{BB962C8B-B14F-4D97-AF65-F5344CB8AC3E}">
        <p14:creationId xmlns:p14="http://schemas.microsoft.com/office/powerpoint/2010/main" val="36410204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No.1 Challenge – Establish Partnerships</a:t>
            </a:r>
            <a:endParaRPr lang="en-US" dirty="0"/>
          </a:p>
        </p:txBody>
      </p:sp>
      <p:sp>
        <p:nvSpPr>
          <p:cNvPr id="3" name="Content Placeholder 2"/>
          <p:cNvSpPr>
            <a:spLocks noGrp="1"/>
          </p:cNvSpPr>
          <p:nvPr>
            <p:ph sz="quarter" idx="1"/>
          </p:nvPr>
        </p:nvSpPr>
        <p:spPr>
          <a:xfrm>
            <a:off x="904673" y="2265528"/>
            <a:ext cx="11001982" cy="4369941"/>
          </a:xfrm>
        </p:spPr>
        <p:txBody>
          <a:bodyPr>
            <a:noAutofit/>
          </a:bodyPr>
          <a:lstStyle/>
          <a:p>
            <a:pPr>
              <a:spcBef>
                <a:spcPts val="1200"/>
              </a:spcBef>
            </a:pPr>
            <a:r>
              <a:rPr lang="en-US" sz="2400" dirty="0" smtClean="0"/>
              <a:t>Most Stolen Vehicles = Customer Dissatisfaction</a:t>
            </a:r>
          </a:p>
          <a:p>
            <a:pPr lvl="1">
              <a:spcBef>
                <a:spcPts val="0"/>
              </a:spcBef>
            </a:pPr>
            <a:r>
              <a:rPr lang="en-US" sz="2000" dirty="0" smtClean="0"/>
              <a:t>Note #1 and #2 Vehicles Stolen: </a:t>
            </a:r>
            <a:r>
              <a:rPr lang="en-US" sz="2000" b="1" dirty="0" smtClean="0"/>
              <a:t>Honda Accord </a:t>
            </a:r>
            <a:r>
              <a:rPr lang="en-US" sz="2000" dirty="0" smtClean="0"/>
              <a:t>and </a:t>
            </a:r>
            <a:r>
              <a:rPr lang="en-US" sz="2000" b="1" dirty="0" smtClean="0"/>
              <a:t>Honda Civic</a:t>
            </a:r>
          </a:p>
          <a:p>
            <a:pPr lvl="1">
              <a:spcBef>
                <a:spcPts val="0"/>
              </a:spcBef>
            </a:pPr>
            <a:r>
              <a:rPr lang="en-US" sz="2000" dirty="0"/>
              <a:t>First Partnership: </a:t>
            </a:r>
            <a:r>
              <a:rPr lang="en-US" sz="2000" b="1" dirty="0"/>
              <a:t>American Honda Motor </a:t>
            </a:r>
            <a:r>
              <a:rPr lang="en-US" sz="2000" b="1" dirty="0" smtClean="0"/>
              <a:t>Company</a:t>
            </a:r>
            <a:endParaRPr lang="en-US" sz="2000" b="1" dirty="0"/>
          </a:p>
          <a:p>
            <a:pPr>
              <a:spcBef>
                <a:spcPts val="1200"/>
              </a:spcBef>
            </a:pPr>
            <a:r>
              <a:rPr lang="en-US" sz="2200" dirty="0" smtClean="0"/>
              <a:t>Reduce the Problem by Improving Security </a:t>
            </a:r>
            <a:endParaRPr lang="en-US" sz="2200" dirty="0"/>
          </a:p>
          <a:p>
            <a:pPr lvl="1">
              <a:spcBef>
                <a:spcPts val="0"/>
              </a:spcBef>
            </a:pPr>
            <a:r>
              <a:rPr lang="en-US" sz="2000" dirty="0" smtClean="0"/>
              <a:t>Vehicle </a:t>
            </a:r>
            <a:r>
              <a:rPr lang="en-US" sz="2000" dirty="0"/>
              <a:t>Manufacturer will </a:t>
            </a:r>
            <a:r>
              <a:rPr lang="en-US" sz="2000" dirty="0" smtClean="0"/>
              <a:t>improve their products with the </a:t>
            </a:r>
            <a:r>
              <a:rPr lang="en-US" sz="2000" dirty="0"/>
              <a:t>SmartKey </a:t>
            </a:r>
            <a:r>
              <a:rPr lang="en-US" sz="2000" dirty="0" smtClean="0"/>
              <a:t>Technology</a:t>
            </a:r>
            <a:endParaRPr lang="en-US" sz="2000" dirty="0"/>
          </a:p>
          <a:p>
            <a:pPr lvl="1">
              <a:spcBef>
                <a:spcPts val="0"/>
              </a:spcBef>
            </a:pPr>
            <a:r>
              <a:rPr lang="en-US" sz="2000" dirty="0" smtClean="0"/>
              <a:t>Their market volume will increase from the SmartKey </a:t>
            </a:r>
            <a:r>
              <a:rPr lang="en-US" sz="2000" dirty="0"/>
              <a:t>Technology</a:t>
            </a:r>
          </a:p>
          <a:p>
            <a:pPr>
              <a:spcBef>
                <a:spcPts val="1200"/>
              </a:spcBef>
            </a:pPr>
            <a:r>
              <a:rPr lang="en-US" sz="2400" dirty="0" smtClean="0"/>
              <a:t>Our Market </a:t>
            </a:r>
            <a:r>
              <a:rPr lang="en-US" sz="2400" dirty="0"/>
              <a:t>Niche: </a:t>
            </a:r>
            <a:r>
              <a:rPr lang="en-US" sz="2400" dirty="0" smtClean="0"/>
              <a:t>Partnerships with Top Vehicle Manufacturers </a:t>
            </a:r>
            <a:endParaRPr lang="en-US" sz="2400" dirty="0"/>
          </a:p>
          <a:p>
            <a:pPr lvl="1">
              <a:spcBef>
                <a:spcPts val="0"/>
              </a:spcBef>
            </a:pPr>
            <a:r>
              <a:rPr lang="en-US" sz="2000" dirty="0"/>
              <a:t>Vehicle Manufacturer </a:t>
            </a:r>
            <a:r>
              <a:rPr lang="en-US" sz="2000" dirty="0" smtClean="0"/>
              <a:t>will invest in SmartKey total production costs</a:t>
            </a:r>
          </a:p>
          <a:p>
            <a:pPr lvl="1">
              <a:spcBef>
                <a:spcPts val="0"/>
              </a:spcBef>
            </a:pPr>
            <a:r>
              <a:rPr lang="en-US" sz="2000" dirty="0" smtClean="0"/>
              <a:t>Vehicle </a:t>
            </a:r>
            <a:r>
              <a:rPr lang="en-US" sz="2000" dirty="0"/>
              <a:t>Manufacturer will produce the </a:t>
            </a:r>
            <a:r>
              <a:rPr lang="en-US" sz="2000" dirty="0" smtClean="0"/>
              <a:t>Ignition </a:t>
            </a:r>
            <a:r>
              <a:rPr lang="en-US" sz="2000" dirty="0"/>
              <a:t>Keys</a:t>
            </a:r>
          </a:p>
          <a:p>
            <a:pPr lvl="1">
              <a:spcBef>
                <a:spcPts val="0"/>
              </a:spcBef>
            </a:pPr>
            <a:r>
              <a:rPr lang="en-US" sz="2000" dirty="0"/>
              <a:t>Vehicle Manufacturer will distribute </a:t>
            </a:r>
            <a:r>
              <a:rPr lang="en-US" sz="2000" dirty="0" smtClean="0"/>
              <a:t>at </a:t>
            </a:r>
            <a:r>
              <a:rPr lang="en-US" sz="2000" dirty="0"/>
              <a:t>their </a:t>
            </a:r>
            <a:r>
              <a:rPr lang="en-US" sz="2000" dirty="0" smtClean="0"/>
              <a:t>Dealerships</a:t>
            </a:r>
            <a:endParaRPr lang="en-US" sz="2000" dirty="0"/>
          </a:p>
        </p:txBody>
      </p:sp>
    </p:spTree>
    <p:extLst>
      <p:ext uri="{BB962C8B-B14F-4D97-AF65-F5344CB8AC3E}">
        <p14:creationId xmlns:p14="http://schemas.microsoft.com/office/powerpoint/2010/main" val="25395980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product in stores</a:t>
            </a:r>
            <a:endParaRPr lang="en-US" dirty="0"/>
          </a:p>
        </p:txBody>
      </p:sp>
      <p:sp>
        <p:nvSpPr>
          <p:cNvPr id="3" name="Content Placeholder 2"/>
          <p:cNvSpPr>
            <a:spLocks noGrp="1"/>
          </p:cNvSpPr>
          <p:nvPr>
            <p:ph sz="quarter" idx="1"/>
          </p:nvPr>
        </p:nvSpPr>
        <p:spPr>
          <a:xfrm>
            <a:off x="1154954" y="2224585"/>
            <a:ext cx="5852398" cy="4249369"/>
          </a:xfrm>
        </p:spPr>
        <p:txBody>
          <a:bodyPr>
            <a:normAutofit fontScale="92500"/>
          </a:bodyPr>
          <a:lstStyle/>
          <a:p>
            <a:r>
              <a:rPr lang="en-US" sz="2600" dirty="0"/>
              <a:t>The product is a 3” x 5” packet that hangs for display in two colors.</a:t>
            </a:r>
          </a:p>
          <a:p>
            <a:r>
              <a:rPr lang="en-US" sz="2600" dirty="0"/>
              <a:t>A display stand takes up 4” x 5” of counter space for presentation.</a:t>
            </a:r>
          </a:p>
          <a:p>
            <a:r>
              <a:rPr lang="en-US" sz="2600" dirty="0"/>
              <a:t>Each packet contains:</a:t>
            </a:r>
          </a:p>
          <a:p>
            <a:pPr lvl="1"/>
            <a:r>
              <a:rPr lang="en-US" sz="2200" dirty="0" smtClean="0"/>
              <a:t>Front panel (description)</a:t>
            </a:r>
          </a:p>
          <a:p>
            <a:pPr lvl="1"/>
            <a:r>
              <a:rPr lang="en-US" sz="2200" dirty="0" smtClean="0"/>
              <a:t>Rear panel (instructions)</a:t>
            </a:r>
          </a:p>
          <a:p>
            <a:pPr lvl="1"/>
            <a:r>
              <a:rPr lang="en-US" sz="2200" dirty="0" smtClean="0"/>
              <a:t>Key (product replica)</a:t>
            </a:r>
          </a:p>
          <a:p>
            <a:pPr lvl="1"/>
            <a:r>
              <a:rPr lang="en-US" sz="2200" dirty="0" smtClean="0"/>
              <a:t>Registration Card (ignition-key order)</a:t>
            </a:r>
            <a:endParaRPr lang="en-US" sz="2200" dirty="0"/>
          </a:p>
        </p:txBody>
      </p:sp>
      <p:pic>
        <p:nvPicPr>
          <p:cNvPr id="2334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rot="5400000">
            <a:off x="5636418" y="1594772"/>
            <a:ext cx="6245353" cy="3513011"/>
          </a:xfrm>
          <a:prstGeom prst="rect">
            <a:avLst/>
          </a:prstGeom>
          <a:noFill/>
          <a:ln w="9525">
            <a:noFill/>
            <a:miter lim="800000"/>
            <a:headEnd/>
            <a:tailEnd/>
          </a:ln>
          <a:effectLst/>
        </p:spPr>
      </p:pic>
    </p:spTree>
    <p:extLst>
      <p:ext uri="{BB962C8B-B14F-4D97-AF65-F5344CB8AC3E}">
        <p14:creationId xmlns:p14="http://schemas.microsoft.com/office/powerpoint/2010/main" val="38778440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47920"/>
            <a:ext cx="9778935" cy="728480"/>
          </a:xfrm>
        </p:spPr>
        <p:txBody>
          <a:bodyPr/>
          <a:lstStyle/>
          <a:p>
            <a:pPr algn="ctr"/>
            <a:r>
              <a:rPr lang="en-US" dirty="0" smtClean="0"/>
              <a:t>7. Making a Decision – For Each Partnership</a:t>
            </a:r>
            <a:br>
              <a:rPr lang="en-US" dirty="0" smtClean="0"/>
            </a:br>
            <a:r>
              <a:rPr lang="en-US" dirty="0" smtClean="0"/>
              <a:t>(Five Partnerships)</a:t>
            </a:r>
            <a:endParaRPr lang="en-US" dirty="0"/>
          </a:p>
        </p:txBody>
      </p:sp>
      <p:sp>
        <p:nvSpPr>
          <p:cNvPr id="3" name="Content Placeholder 2"/>
          <p:cNvSpPr>
            <a:spLocks noGrp="1"/>
          </p:cNvSpPr>
          <p:nvPr>
            <p:ph sz="quarter" idx="1"/>
          </p:nvPr>
        </p:nvSpPr>
        <p:spPr>
          <a:xfrm>
            <a:off x="1070043" y="2320118"/>
            <a:ext cx="10603147" cy="1718481"/>
          </a:xfrm>
        </p:spPr>
        <p:txBody>
          <a:bodyPr>
            <a:normAutofit fontScale="92500" lnSpcReduction="20000"/>
          </a:bodyPr>
          <a:lstStyle/>
          <a:p>
            <a:r>
              <a:rPr lang="en-US" sz="2600" dirty="0" smtClean="0"/>
              <a:t>Gross Benefits: $2M  = 100,000 x $</a:t>
            </a:r>
            <a:r>
              <a:rPr lang="en-US" sz="2600" dirty="0"/>
              <a:t>2</a:t>
            </a:r>
            <a:r>
              <a:rPr lang="en-US" sz="2600" dirty="0" smtClean="0"/>
              <a:t>0 per unit</a:t>
            </a:r>
          </a:p>
          <a:p>
            <a:r>
              <a:rPr lang="en-US" sz="2600" dirty="0" smtClean="0"/>
              <a:t>Total Cost = $0.65M = $100K Startup + $550K Production</a:t>
            </a:r>
          </a:p>
          <a:p>
            <a:r>
              <a:rPr lang="en-US" sz="2600" dirty="0" smtClean="0"/>
              <a:t>Net Benefits</a:t>
            </a:r>
            <a:r>
              <a:rPr lang="en-US" sz="2600" dirty="0"/>
              <a:t>: </a:t>
            </a:r>
            <a:r>
              <a:rPr lang="en-US" sz="2600" dirty="0" smtClean="0"/>
              <a:t>$1.35M   = $2M - $0.65M</a:t>
            </a:r>
          </a:p>
          <a:p>
            <a:r>
              <a:rPr lang="en-US" sz="2600" dirty="0" smtClean="0"/>
              <a:t>ROI </a:t>
            </a:r>
            <a:r>
              <a:rPr lang="en-US" sz="2600" dirty="0"/>
              <a:t>= </a:t>
            </a:r>
            <a:r>
              <a:rPr lang="en-US" sz="2600" dirty="0" smtClean="0"/>
              <a:t>208% </a:t>
            </a:r>
            <a:r>
              <a:rPr lang="en-US" sz="2600" dirty="0"/>
              <a:t>= </a:t>
            </a:r>
            <a:r>
              <a:rPr lang="en-US" sz="2600" dirty="0" smtClean="0"/>
              <a:t>$1.35M / $0.65M</a:t>
            </a:r>
            <a:endParaRPr lang="en-US" sz="2600" dirty="0"/>
          </a:p>
          <a:p>
            <a:endParaRPr lang="en-US" dirty="0"/>
          </a:p>
        </p:txBody>
      </p:sp>
      <p:graphicFrame>
        <p:nvGraphicFramePr>
          <p:cNvPr id="4" name="Chart 3"/>
          <p:cNvGraphicFramePr>
            <a:graphicFrameLocks/>
          </p:cNvGraphicFramePr>
          <p:nvPr>
            <p:extLst>
              <p:ext uri="{D42A27DB-BD31-4B8C-83A1-F6EECF244321}">
                <p14:modId xmlns:p14="http://schemas.microsoft.com/office/powerpoint/2010/main" val="405220273"/>
              </p:ext>
            </p:extLst>
          </p:nvPr>
        </p:nvGraphicFramePr>
        <p:xfrm>
          <a:off x="5466945" y="3249038"/>
          <a:ext cx="6206245" cy="3463047"/>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p:cNvSpPr txBox="1">
            <a:spLocks/>
          </p:cNvSpPr>
          <p:nvPr/>
        </p:nvSpPr>
        <p:spPr>
          <a:xfrm>
            <a:off x="1420238" y="4082143"/>
            <a:ext cx="5194571" cy="19050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US" sz="2400" dirty="0"/>
              <a:t>Present Value (PV) = </a:t>
            </a:r>
            <a:r>
              <a:rPr lang="en-US" sz="2400" dirty="0" smtClean="0"/>
              <a:t>$1,000,000</a:t>
            </a:r>
            <a:endParaRPr lang="en-US" sz="2400" dirty="0"/>
          </a:p>
          <a:p>
            <a:r>
              <a:rPr lang="en-US" sz="2400" dirty="0"/>
              <a:t>Profitable: 5 months</a:t>
            </a:r>
          </a:p>
          <a:p>
            <a:r>
              <a:rPr lang="en-US" sz="2400" dirty="0"/>
              <a:t>Cost Benefit Ratio: </a:t>
            </a:r>
            <a:r>
              <a:rPr lang="en-US" sz="2400" dirty="0" smtClean="0"/>
              <a:t>2.08 </a:t>
            </a:r>
            <a:r>
              <a:rPr lang="en-US" sz="2400" dirty="0"/>
              <a:t>: 1</a:t>
            </a:r>
          </a:p>
          <a:p>
            <a:endParaRPr lang="en-US" sz="2400" dirty="0"/>
          </a:p>
        </p:txBody>
      </p:sp>
    </p:spTree>
    <p:extLst>
      <p:ext uri="{BB962C8B-B14F-4D97-AF65-F5344CB8AC3E}">
        <p14:creationId xmlns:p14="http://schemas.microsoft.com/office/powerpoint/2010/main" val="24590045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 Smart Key</a:t>
            </a:r>
            <a:endParaRPr lang="en-US" dirty="0"/>
          </a:p>
        </p:txBody>
      </p:sp>
      <p:sp>
        <p:nvSpPr>
          <p:cNvPr id="3" name="Content Placeholder 2"/>
          <p:cNvSpPr>
            <a:spLocks noGrp="1"/>
          </p:cNvSpPr>
          <p:nvPr>
            <p:ph idx="1"/>
          </p:nvPr>
        </p:nvSpPr>
        <p:spPr/>
        <p:txBody>
          <a:bodyPr/>
          <a:lstStyle/>
          <a:p>
            <a:r>
              <a:rPr lang="en-US" dirty="0" smtClean="0"/>
              <a:t>Do you think your car alarm system is secure enough?</a:t>
            </a:r>
          </a:p>
          <a:p>
            <a:r>
              <a:rPr lang="en-US" dirty="0" smtClean="0"/>
              <a:t>What if your car is parked 4 blocks away and it is jacked by someone?</a:t>
            </a:r>
          </a:p>
          <a:p>
            <a:r>
              <a:rPr lang="en-US" dirty="0" smtClean="0"/>
              <a:t>You want to monitor your car 24/7?</a:t>
            </a:r>
          </a:p>
          <a:p>
            <a:r>
              <a:rPr lang="en-US" dirty="0" smtClean="0"/>
              <a:t>With affordable technology? </a:t>
            </a:r>
          </a:p>
        </p:txBody>
      </p:sp>
    </p:spTree>
    <p:extLst>
      <p:ext uri="{BB962C8B-B14F-4D97-AF65-F5344CB8AC3E}">
        <p14:creationId xmlns:p14="http://schemas.microsoft.com/office/powerpoint/2010/main" val="23969853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Develop Implementation Plan</a:t>
            </a:r>
          </a:p>
        </p:txBody>
      </p:sp>
      <p:sp>
        <p:nvSpPr>
          <p:cNvPr id="3" name="Content Placeholder 2"/>
          <p:cNvSpPr>
            <a:spLocks noGrp="1"/>
          </p:cNvSpPr>
          <p:nvPr>
            <p:ph idx="1"/>
          </p:nvPr>
        </p:nvSpPr>
        <p:spPr/>
        <p:txBody>
          <a:bodyPr/>
          <a:lstStyle/>
          <a:p>
            <a:r>
              <a:rPr lang="en-US" dirty="0" smtClean="0"/>
              <a:t>Design:</a:t>
            </a:r>
          </a:p>
          <a:p>
            <a:pPr lvl="1"/>
            <a:r>
              <a:rPr lang="en-US" dirty="0" smtClean="0"/>
              <a:t>Analog Multi-band one way RF broadcast</a:t>
            </a:r>
          </a:p>
          <a:p>
            <a:pPr lvl="1"/>
            <a:r>
              <a:rPr lang="en-US" dirty="0" smtClean="0"/>
              <a:t>Signal receiver integrated in the car key</a:t>
            </a:r>
          </a:p>
        </p:txBody>
      </p:sp>
      <p:pic>
        <p:nvPicPr>
          <p:cNvPr id="4" name="Picture 3"/>
          <p:cNvPicPr>
            <a:picLocks noChangeAspect="1"/>
          </p:cNvPicPr>
          <p:nvPr/>
        </p:nvPicPr>
        <p:blipFill>
          <a:blip r:embed="rId2"/>
          <a:stretch>
            <a:fillRect/>
          </a:stretch>
        </p:blipFill>
        <p:spPr>
          <a:xfrm>
            <a:off x="4873815" y="3684896"/>
            <a:ext cx="6838950" cy="2913465"/>
          </a:xfrm>
          <a:prstGeom prst="rect">
            <a:avLst/>
          </a:prstGeom>
        </p:spPr>
      </p:pic>
    </p:spTree>
    <p:extLst>
      <p:ext uri="{BB962C8B-B14F-4D97-AF65-F5344CB8AC3E}">
        <p14:creationId xmlns:p14="http://schemas.microsoft.com/office/powerpoint/2010/main" val="42403489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 Develop Implementation Plan</a:t>
            </a:r>
            <a:endParaRPr lang="en-US" dirty="0"/>
          </a:p>
        </p:txBody>
      </p:sp>
      <p:sp>
        <p:nvSpPr>
          <p:cNvPr id="3" name="Content Placeholder 2"/>
          <p:cNvSpPr>
            <a:spLocks noGrp="1"/>
          </p:cNvSpPr>
          <p:nvPr>
            <p:ph idx="1"/>
          </p:nvPr>
        </p:nvSpPr>
        <p:spPr>
          <a:xfrm>
            <a:off x="1154954" y="2279176"/>
            <a:ext cx="8761413" cy="3740624"/>
          </a:xfrm>
        </p:spPr>
        <p:txBody>
          <a:bodyPr/>
          <a:lstStyle/>
          <a:p>
            <a:r>
              <a:rPr lang="en-US" dirty="0" smtClean="0"/>
              <a:t>1. Researches (3 months)</a:t>
            </a:r>
          </a:p>
          <a:p>
            <a:r>
              <a:rPr lang="en-US" dirty="0"/>
              <a:t>2. Product Planning (2 weeks</a:t>
            </a:r>
            <a:r>
              <a:rPr lang="en-US" dirty="0" smtClean="0"/>
              <a:t>)</a:t>
            </a:r>
          </a:p>
          <a:p>
            <a:r>
              <a:rPr lang="en-US" dirty="0"/>
              <a:t>3. Product Design (2 Months) </a:t>
            </a:r>
          </a:p>
          <a:p>
            <a:r>
              <a:rPr lang="en-US" dirty="0" smtClean="0"/>
              <a:t>4. Product </a:t>
            </a:r>
            <a:r>
              <a:rPr lang="en-US" dirty="0"/>
              <a:t>Productions (4 Months)</a:t>
            </a:r>
          </a:p>
          <a:p>
            <a:pPr lvl="1"/>
            <a:r>
              <a:rPr lang="en-US" dirty="0" smtClean="0"/>
              <a:t>Prototype</a:t>
            </a:r>
          </a:p>
          <a:p>
            <a:pPr lvl="1"/>
            <a:r>
              <a:rPr lang="en-US" dirty="0" smtClean="0"/>
              <a:t>Functional Prototype, Test</a:t>
            </a:r>
          </a:p>
          <a:p>
            <a:pPr lvl="1"/>
            <a:r>
              <a:rPr lang="en-US" dirty="0" smtClean="0"/>
              <a:t>Redesign (Change)</a:t>
            </a:r>
          </a:p>
          <a:p>
            <a:pPr lvl="1"/>
            <a:r>
              <a:rPr lang="en-US" dirty="0" smtClean="0"/>
              <a:t>Industrial Prototype, Test</a:t>
            </a:r>
          </a:p>
          <a:p>
            <a:pPr lvl="1"/>
            <a:r>
              <a:rPr lang="en-US" dirty="0" smtClean="0"/>
              <a:t>Mass Production</a:t>
            </a:r>
            <a:endParaRPr lang="en-US" dirty="0"/>
          </a:p>
        </p:txBody>
      </p:sp>
    </p:spTree>
    <p:extLst>
      <p:ext uri="{BB962C8B-B14F-4D97-AF65-F5344CB8AC3E}">
        <p14:creationId xmlns:p14="http://schemas.microsoft.com/office/powerpoint/2010/main" val="42538664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9. Marketing Strategy</a:t>
            </a:r>
            <a:endParaRPr lang="en-US" dirty="0"/>
          </a:p>
        </p:txBody>
      </p:sp>
      <p:sp>
        <p:nvSpPr>
          <p:cNvPr id="3" name="Content Placeholder 2"/>
          <p:cNvSpPr>
            <a:spLocks noGrp="1"/>
          </p:cNvSpPr>
          <p:nvPr>
            <p:ph idx="1"/>
          </p:nvPr>
        </p:nvSpPr>
        <p:spPr>
          <a:xfrm>
            <a:off x="838200" y="2188029"/>
            <a:ext cx="5257800" cy="3988933"/>
          </a:xfrm>
        </p:spPr>
        <p:txBody>
          <a:bodyPr/>
          <a:lstStyle/>
          <a:p>
            <a:r>
              <a:rPr lang="en-US" dirty="0"/>
              <a:t>Marketing </a:t>
            </a:r>
            <a:r>
              <a:rPr lang="en-US" dirty="0" smtClean="0"/>
              <a:t>Targets</a:t>
            </a:r>
          </a:p>
          <a:p>
            <a:pPr lvl="1"/>
            <a:r>
              <a:rPr lang="en-US" dirty="0" smtClean="0"/>
              <a:t>Customers</a:t>
            </a:r>
          </a:p>
          <a:p>
            <a:pPr lvl="1"/>
            <a:r>
              <a:rPr lang="en-US" dirty="0"/>
              <a:t>Partnership</a:t>
            </a:r>
          </a:p>
          <a:p>
            <a:endParaRPr lang="en-US" dirty="0" smtClean="0"/>
          </a:p>
          <a:p>
            <a:r>
              <a:rPr lang="en-US" dirty="0" smtClean="0"/>
              <a:t>Marketing Tools</a:t>
            </a:r>
          </a:p>
          <a:p>
            <a:pPr lvl="1"/>
            <a:r>
              <a:rPr lang="en-US" dirty="0" smtClean="0"/>
              <a:t>Website/Social Media</a:t>
            </a:r>
          </a:p>
          <a:p>
            <a:pPr lvl="1"/>
            <a:r>
              <a:rPr lang="en-US" dirty="0" smtClean="0"/>
              <a:t>Online Ads</a:t>
            </a:r>
          </a:p>
          <a:p>
            <a:pPr lvl="1"/>
            <a:r>
              <a:rPr lang="en-US" dirty="0" smtClean="0"/>
              <a:t>Magazine Ads</a:t>
            </a:r>
          </a:p>
          <a:p>
            <a:pPr lvl="1"/>
            <a:r>
              <a:rPr lang="en-US" dirty="0" smtClean="0"/>
              <a:t>Events</a:t>
            </a:r>
            <a:endParaRPr lang="en-US" dirty="0"/>
          </a:p>
        </p:txBody>
      </p:sp>
      <p:pic>
        <p:nvPicPr>
          <p:cNvPr id="4" name="Picture 3"/>
          <p:cNvPicPr>
            <a:picLocks noChangeAspect="1"/>
          </p:cNvPicPr>
          <p:nvPr/>
        </p:nvPicPr>
        <p:blipFill>
          <a:blip r:embed="rId2"/>
          <a:stretch>
            <a:fillRect/>
          </a:stretch>
        </p:blipFill>
        <p:spPr>
          <a:xfrm>
            <a:off x="5803920" y="1825625"/>
            <a:ext cx="6307398" cy="4091081"/>
          </a:xfrm>
          <a:prstGeom prst="rect">
            <a:avLst/>
          </a:prstGeom>
        </p:spPr>
      </p:pic>
    </p:spTree>
    <p:extLst>
      <p:ext uri="{BB962C8B-B14F-4D97-AF65-F5344CB8AC3E}">
        <p14:creationId xmlns:p14="http://schemas.microsoft.com/office/powerpoint/2010/main" val="36489429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10. Measure Success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Internally </a:t>
            </a:r>
          </a:p>
          <a:p>
            <a:pPr lvl="1"/>
            <a:r>
              <a:rPr lang="en-US" dirty="0" smtClean="0"/>
              <a:t>Employees</a:t>
            </a:r>
          </a:p>
          <a:p>
            <a:pPr lvl="1"/>
            <a:r>
              <a:rPr lang="en-US" dirty="0" smtClean="0"/>
              <a:t>Work Atmosphere</a:t>
            </a:r>
          </a:p>
          <a:p>
            <a:pPr lvl="1"/>
            <a:r>
              <a:rPr lang="en-US" dirty="0" smtClean="0"/>
              <a:t>Growth</a:t>
            </a:r>
          </a:p>
          <a:p>
            <a:endParaRPr lang="en-US" dirty="0"/>
          </a:p>
          <a:p>
            <a:r>
              <a:rPr lang="en-US" dirty="0" smtClean="0"/>
              <a:t>External</a:t>
            </a:r>
          </a:p>
          <a:p>
            <a:pPr lvl="1"/>
            <a:r>
              <a:rPr lang="en-US" dirty="0" smtClean="0"/>
              <a:t>Market Impact</a:t>
            </a:r>
          </a:p>
          <a:p>
            <a:pPr lvl="1"/>
            <a:r>
              <a:rPr lang="en-US" dirty="0" smtClean="0"/>
              <a:t>Customers</a:t>
            </a:r>
          </a:p>
          <a:p>
            <a:pPr lvl="2"/>
            <a:r>
              <a:rPr lang="en-US" dirty="0" smtClean="0"/>
              <a:t>Image</a:t>
            </a:r>
          </a:p>
          <a:p>
            <a:pPr lvl="2"/>
            <a:r>
              <a:rPr lang="en-US" dirty="0" smtClean="0"/>
              <a:t>New Customers</a:t>
            </a:r>
          </a:p>
          <a:p>
            <a:pPr lvl="2"/>
            <a:r>
              <a:rPr lang="en-US" dirty="0" smtClean="0"/>
              <a:t>Customer Care</a:t>
            </a:r>
          </a:p>
        </p:txBody>
      </p:sp>
      <p:pic>
        <p:nvPicPr>
          <p:cNvPr id="4" name="Picture 3"/>
          <p:cNvPicPr>
            <a:picLocks noChangeAspect="1"/>
          </p:cNvPicPr>
          <p:nvPr/>
        </p:nvPicPr>
        <p:blipFill>
          <a:blip r:embed="rId2"/>
          <a:stretch>
            <a:fillRect/>
          </a:stretch>
        </p:blipFill>
        <p:spPr>
          <a:xfrm>
            <a:off x="5694829" y="2323312"/>
            <a:ext cx="6096000" cy="3772930"/>
          </a:xfrm>
          <a:prstGeom prst="rect">
            <a:avLst/>
          </a:prstGeom>
        </p:spPr>
      </p:pic>
      <p:sp>
        <p:nvSpPr>
          <p:cNvPr id="5" name="TextBox 4"/>
          <p:cNvSpPr txBox="1"/>
          <p:nvPr/>
        </p:nvSpPr>
        <p:spPr>
          <a:xfrm>
            <a:off x="5694829" y="5988520"/>
            <a:ext cx="3644154" cy="215444"/>
          </a:xfrm>
          <a:prstGeom prst="rect">
            <a:avLst/>
          </a:prstGeom>
          <a:noFill/>
        </p:spPr>
        <p:txBody>
          <a:bodyPr wrap="square" rtlCol="0">
            <a:spAutoFit/>
          </a:bodyPr>
          <a:lstStyle/>
          <a:p>
            <a:r>
              <a:rPr lang="en-US" sz="800" dirty="0" smtClean="0"/>
              <a:t>Image From: </a:t>
            </a:r>
            <a:r>
              <a:rPr lang="en-US" sz="800" dirty="0" smtClean="0">
                <a:hlinkClick r:id="rId3"/>
              </a:rPr>
              <a:t>www.linkedin.com</a:t>
            </a:r>
            <a:endParaRPr lang="en-US" sz="800" dirty="0"/>
          </a:p>
        </p:txBody>
      </p:sp>
    </p:spTree>
    <p:extLst>
      <p:ext uri="{BB962C8B-B14F-4D97-AF65-F5344CB8AC3E}">
        <p14:creationId xmlns:p14="http://schemas.microsoft.com/office/powerpoint/2010/main" val="38373521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6042" y="1600200"/>
            <a:ext cx="6479178" cy="4049486"/>
          </a:xfrm>
          <a:prstGeom prst="rect">
            <a:avLst/>
          </a:prstGeom>
        </p:spPr>
      </p:pic>
    </p:spTree>
    <p:extLst>
      <p:ext uri="{BB962C8B-B14F-4D97-AF65-F5344CB8AC3E}">
        <p14:creationId xmlns:p14="http://schemas.microsoft.com/office/powerpoint/2010/main" val="14000267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a:t>
            </a:r>
            <a:endParaRPr lang="en-US" dirty="0"/>
          </a:p>
        </p:txBody>
      </p:sp>
      <p:sp>
        <p:nvSpPr>
          <p:cNvPr id="3" name="Text Placeholder 2"/>
          <p:cNvSpPr>
            <a:spLocks noGrp="1"/>
          </p:cNvSpPr>
          <p:nvPr>
            <p:ph type="body" idx="1"/>
          </p:nvPr>
        </p:nvSpPr>
        <p:spPr/>
        <p:txBody>
          <a:bodyPr/>
          <a:lstStyle/>
          <a:p>
            <a:endParaRPr lang="en-US" dirty="0"/>
          </a:p>
        </p:txBody>
      </p:sp>
      <p:sp>
        <p:nvSpPr>
          <p:cNvPr id="5" name="Up Arrow 4"/>
          <p:cNvSpPr/>
          <p:nvPr/>
        </p:nvSpPr>
        <p:spPr>
          <a:xfrm>
            <a:off x="7429500" y="1502228"/>
            <a:ext cx="2906486" cy="3886200"/>
          </a:xfrm>
          <a:prstGeom prst="upArrow">
            <a:avLst/>
          </a:prstGeom>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16862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Smart </a:t>
            </a:r>
            <a:r>
              <a:rPr lang="en-US" dirty="0" smtClean="0"/>
              <a:t>Key (Continued)</a:t>
            </a:r>
            <a:endParaRPr lang="en-US" dirty="0"/>
          </a:p>
        </p:txBody>
      </p:sp>
      <p:sp>
        <p:nvSpPr>
          <p:cNvPr id="3" name="Content Placeholder 2"/>
          <p:cNvSpPr>
            <a:spLocks noGrp="1"/>
          </p:cNvSpPr>
          <p:nvPr>
            <p:ph idx="1"/>
          </p:nvPr>
        </p:nvSpPr>
        <p:spPr/>
        <p:txBody>
          <a:bodyPr/>
          <a:lstStyle/>
          <a:p>
            <a:r>
              <a:rPr lang="en-US" dirty="0" smtClean="0"/>
              <a:t>Feature RF technology to trigger alarm/vibration to your car key when your car alarm is active</a:t>
            </a:r>
          </a:p>
          <a:p>
            <a:r>
              <a:rPr lang="en-US" dirty="0" smtClean="0"/>
              <a:t>Car security always in your hand</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0297" y="3133164"/>
            <a:ext cx="4116593" cy="3087445"/>
          </a:xfrm>
          <a:prstGeom prst="rect">
            <a:avLst/>
          </a:prstGeom>
        </p:spPr>
      </p:pic>
    </p:spTree>
    <p:extLst>
      <p:ext uri="{BB962C8B-B14F-4D97-AF65-F5344CB8AC3E}">
        <p14:creationId xmlns:p14="http://schemas.microsoft.com/office/powerpoint/2010/main" val="13612422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Identify </a:t>
            </a:r>
            <a:r>
              <a:rPr lang="en-US" dirty="0"/>
              <a:t>the Opportunity</a:t>
            </a:r>
          </a:p>
        </p:txBody>
      </p:sp>
      <p:sp>
        <p:nvSpPr>
          <p:cNvPr id="3" name="Content Placeholder 2"/>
          <p:cNvSpPr>
            <a:spLocks noGrp="1"/>
          </p:cNvSpPr>
          <p:nvPr>
            <p:ph idx="1"/>
          </p:nvPr>
        </p:nvSpPr>
        <p:spPr/>
        <p:txBody>
          <a:bodyPr/>
          <a:lstStyle/>
          <a:p>
            <a:r>
              <a:rPr lang="en-US" dirty="0"/>
              <a:t>Existing Locking &amp; Security System in Cars</a:t>
            </a: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6955971" y="3162300"/>
            <a:ext cx="4429967" cy="2857500"/>
          </a:xfrm>
          <a:prstGeom prst="rect">
            <a:avLst/>
          </a:prstGeom>
          <a:ln>
            <a:solidFill>
              <a:srgbClr val="002060"/>
            </a:solid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6310" y="3162300"/>
            <a:ext cx="4502604" cy="3061607"/>
          </a:xfrm>
          <a:prstGeom prst="rect">
            <a:avLst/>
          </a:prstGeom>
          <a:ln w="12700">
            <a:solidFill>
              <a:schemeClr val="tx1"/>
            </a:solidFill>
          </a:ln>
        </p:spPr>
      </p:pic>
    </p:spTree>
    <p:extLst>
      <p:ext uri="{BB962C8B-B14F-4D97-AF65-F5344CB8AC3E}">
        <p14:creationId xmlns:p14="http://schemas.microsoft.com/office/powerpoint/2010/main" val="543833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Determine </a:t>
            </a:r>
            <a:r>
              <a:rPr lang="en-US" dirty="0"/>
              <a:t>the </a:t>
            </a:r>
            <a:r>
              <a:rPr lang="en-US" dirty="0" smtClean="0"/>
              <a:t>Objective</a:t>
            </a:r>
            <a:endParaRPr lang="en-US" dirty="0"/>
          </a:p>
        </p:txBody>
      </p:sp>
      <p:sp>
        <p:nvSpPr>
          <p:cNvPr id="3" name="Content Placeholder 2"/>
          <p:cNvSpPr>
            <a:spLocks noGrp="1"/>
          </p:cNvSpPr>
          <p:nvPr>
            <p:ph idx="1"/>
          </p:nvPr>
        </p:nvSpPr>
        <p:spPr>
          <a:xfrm>
            <a:off x="1154955" y="2603500"/>
            <a:ext cx="3466032" cy="3416300"/>
          </a:xfrm>
        </p:spPr>
        <p:txBody>
          <a:bodyPr/>
          <a:lstStyle/>
          <a:p>
            <a:pPr lvl="0"/>
            <a:r>
              <a:rPr lang="en-US" dirty="0"/>
              <a:t>Type of Car </a:t>
            </a:r>
            <a:r>
              <a:rPr lang="en-US" dirty="0" smtClean="0"/>
              <a:t>Users                       </a:t>
            </a:r>
            <a:endParaRPr lang="en-US" dirty="0"/>
          </a:p>
          <a:p>
            <a:pPr lvl="1"/>
            <a:r>
              <a:rPr lang="en-US" dirty="0"/>
              <a:t>BMW</a:t>
            </a:r>
          </a:p>
          <a:p>
            <a:pPr lvl="1"/>
            <a:r>
              <a:rPr lang="en-US" dirty="0"/>
              <a:t>Sports Cars</a:t>
            </a:r>
          </a:p>
          <a:p>
            <a:pPr lvl="1"/>
            <a:r>
              <a:rPr lang="en-US" dirty="0"/>
              <a:t>Lexus </a:t>
            </a:r>
            <a:r>
              <a:rPr lang="en-US" dirty="0" err="1"/>
              <a:t>etc</a:t>
            </a:r>
            <a:endParaRPr lang="en-US" dirty="0"/>
          </a:p>
          <a:p>
            <a:pPr lvl="0"/>
            <a:r>
              <a:rPr lang="en-US" dirty="0"/>
              <a:t>Customer Capacity </a:t>
            </a:r>
          </a:p>
          <a:p>
            <a:pPr lvl="1"/>
            <a:r>
              <a:rPr lang="en-US" dirty="0"/>
              <a:t>Rich Class</a:t>
            </a:r>
          </a:p>
          <a:p>
            <a:pPr lvl="1"/>
            <a:r>
              <a:rPr lang="en-US" dirty="0"/>
              <a:t>Moderate Income Class</a:t>
            </a:r>
          </a:p>
          <a:p>
            <a:pPr lvl="1"/>
            <a:r>
              <a:rPr lang="en-US" dirty="0"/>
              <a:t>Lower Income Class</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6368" y="2536030"/>
            <a:ext cx="4061437" cy="311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35991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Determine </a:t>
            </a:r>
            <a:r>
              <a:rPr lang="en-US" dirty="0"/>
              <a:t>the Alternatives</a:t>
            </a:r>
          </a:p>
        </p:txBody>
      </p:sp>
      <p:sp>
        <p:nvSpPr>
          <p:cNvPr id="3" name="Content Placeholder 2"/>
          <p:cNvSpPr>
            <a:spLocks noGrp="1"/>
          </p:cNvSpPr>
          <p:nvPr>
            <p:ph idx="1"/>
          </p:nvPr>
        </p:nvSpPr>
        <p:spPr/>
        <p:txBody>
          <a:bodyPr/>
          <a:lstStyle/>
          <a:p>
            <a:pPr lvl="0"/>
            <a:r>
              <a:rPr lang="en-US" dirty="0"/>
              <a:t>Different security system</a:t>
            </a:r>
          </a:p>
          <a:p>
            <a:pPr lvl="1"/>
            <a:r>
              <a:rPr lang="en-US" dirty="0"/>
              <a:t>Radio Frequency </a:t>
            </a:r>
          </a:p>
          <a:p>
            <a:pPr lvl="1"/>
            <a:r>
              <a:rPr lang="en-US" dirty="0"/>
              <a:t>Satellite Network</a:t>
            </a:r>
          </a:p>
          <a:p>
            <a:pPr lvl="1"/>
            <a:r>
              <a:rPr lang="en-US" dirty="0"/>
              <a:t>Built-in Modem </a:t>
            </a:r>
          </a:p>
          <a:p>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5102991" y="2436719"/>
            <a:ext cx="4546618" cy="4189992"/>
          </a:xfrm>
          <a:prstGeom prst="rect">
            <a:avLst/>
          </a:prstGeom>
          <a:ln>
            <a:solidFill>
              <a:schemeClr val="tx1"/>
            </a:solidFill>
          </a:ln>
        </p:spPr>
      </p:pic>
    </p:spTree>
    <p:extLst>
      <p:ext uri="{BB962C8B-B14F-4D97-AF65-F5344CB8AC3E}">
        <p14:creationId xmlns:p14="http://schemas.microsoft.com/office/powerpoint/2010/main" val="25030973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a:t>
            </a:r>
            <a:r>
              <a:rPr lang="en-US" dirty="0"/>
              <a:t>. Collect &amp; Arrange Data</a:t>
            </a:r>
          </a:p>
        </p:txBody>
      </p:sp>
      <p:sp>
        <p:nvSpPr>
          <p:cNvPr id="3" name="Content Placeholder 2"/>
          <p:cNvSpPr>
            <a:spLocks noGrp="1"/>
          </p:cNvSpPr>
          <p:nvPr>
            <p:ph idx="1"/>
          </p:nvPr>
        </p:nvSpPr>
        <p:spPr>
          <a:xfrm>
            <a:off x="1154954" y="2194560"/>
            <a:ext cx="8761413" cy="3825240"/>
          </a:xfrm>
        </p:spPr>
        <p:txBody>
          <a:bodyPr/>
          <a:lstStyle/>
          <a:p>
            <a:r>
              <a:rPr lang="en-US" dirty="0"/>
              <a:t>Marketplace Needs – Registered </a:t>
            </a:r>
            <a:r>
              <a:rPr lang="en-US" dirty="0" smtClean="0"/>
              <a:t>Vehicles </a:t>
            </a:r>
            <a:r>
              <a:rPr lang="en-US" dirty="0"/>
              <a:t>in the US</a:t>
            </a:r>
          </a:p>
        </p:txBody>
      </p:sp>
      <p:pic>
        <p:nvPicPr>
          <p:cNvPr id="4" name="Content Placeholder 5"/>
          <p:cNvPicPr>
            <a:picLocks noChangeAspect="1"/>
          </p:cNvPicPr>
          <p:nvPr/>
        </p:nvPicPr>
        <p:blipFill>
          <a:blip r:embed="rId2"/>
          <a:stretch>
            <a:fillRect/>
          </a:stretch>
        </p:blipFill>
        <p:spPr>
          <a:xfrm>
            <a:off x="1718560" y="2603350"/>
            <a:ext cx="7634200" cy="3934610"/>
          </a:xfrm>
          <a:prstGeom prst="rect">
            <a:avLst/>
          </a:prstGeom>
        </p:spPr>
      </p:pic>
    </p:spTree>
    <p:extLst>
      <p:ext uri="{BB962C8B-B14F-4D97-AF65-F5344CB8AC3E}">
        <p14:creationId xmlns:p14="http://schemas.microsoft.com/office/powerpoint/2010/main" val="951416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47920"/>
            <a:ext cx="9086326" cy="728480"/>
          </a:xfrm>
        </p:spPr>
        <p:txBody>
          <a:bodyPr/>
          <a:lstStyle/>
          <a:p>
            <a:r>
              <a:rPr lang="en-US" dirty="0"/>
              <a:t>4. Collect &amp; Arrange </a:t>
            </a:r>
            <a:r>
              <a:rPr lang="en-US" dirty="0" smtClean="0"/>
              <a:t>Data (Continued)</a:t>
            </a:r>
            <a:endParaRPr lang="en-US" dirty="0"/>
          </a:p>
        </p:txBody>
      </p:sp>
      <p:sp>
        <p:nvSpPr>
          <p:cNvPr id="3" name="Content Placeholder 2"/>
          <p:cNvSpPr>
            <a:spLocks noGrp="1"/>
          </p:cNvSpPr>
          <p:nvPr>
            <p:ph idx="1"/>
          </p:nvPr>
        </p:nvSpPr>
        <p:spPr>
          <a:xfrm>
            <a:off x="1154954" y="2151529"/>
            <a:ext cx="8761413" cy="3868271"/>
          </a:xfrm>
        </p:spPr>
        <p:txBody>
          <a:bodyPr/>
          <a:lstStyle/>
          <a:p>
            <a:r>
              <a:rPr lang="en-US" dirty="0"/>
              <a:t>Marketplace Needs – Vehicles Stolen</a:t>
            </a:r>
          </a:p>
        </p:txBody>
      </p:sp>
      <p:pic>
        <p:nvPicPr>
          <p:cNvPr id="8" name="Picture 7"/>
          <p:cNvPicPr>
            <a:picLocks noChangeAspect="1"/>
          </p:cNvPicPr>
          <p:nvPr/>
        </p:nvPicPr>
        <p:blipFill>
          <a:blip r:embed="rId2"/>
          <a:stretch>
            <a:fillRect/>
          </a:stretch>
        </p:blipFill>
        <p:spPr>
          <a:xfrm>
            <a:off x="2155703" y="2495774"/>
            <a:ext cx="7760664" cy="3915784"/>
          </a:xfrm>
          <a:prstGeom prst="rect">
            <a:avLst/>
          </a:prstGeom>
        </p:spPr>
      </p:pic>
    </p:spTree>
    <p:extLst>
      <p:ext uri="{BB962C8B-B14F-4D97-AF65-F5344CB8AC3E}">
        <p14:creationId xmlns:p14="http://schemas.microsoft.com/office/powerpoint/2010/main" val="37923870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47920"/>
            <a:ext cx="9473601" cy="728480"/>
          </a:xfrm>
        </p:spPr>
        <p:txBody>
          <a:bodyPr/>
          <a:lstStyle/>
          <a:p>
            <a:r>
              <a:rPr lang="en-US" dirty="0"/>
              <a:t>4. Collect &amp; Arrange Data (Continued)</a:t>
            </a:r>
          </a:p>
        </p:txBody>
      </p:sp>
      <p:sp>
        <p:nvSpPr>
          <p:cNvPr id="3" name="Content Placeholder 2"/>
          <p:cNvSpPr>
            <a:spLocks noGrp="1"/>
          </p:cNvSpPr>
          <p:nvPr>
            <p:ph idx="1"/>
          </p:nvPr>
        </p:nvSpPr>
        <p:spPr>
          <a:xfrm>
            <a:off x="1154954" y="2248348"/>
            <a:ext cx="8761413" cy="3771452"/>
          </a:xfrm>
        </p:spPr>
        <p:txBody>
          <a:bodyPr/>
          <a:lstStyle/>
          <a:p>
            <a:r>
              <a:rPr lang="en-US" dirty="0"/>
              <a:t>Marketplace Needs – Vehicles </a:t>
            </a:r>
            <a:r>
              <a:rPr lang="en-US" dirty="0" smtClean="0"/>
              <a:t>Stolen (By Brands)</a:t>
            </a:r>
            <a:endParaRPr lang="en-US" dirty="0"/>
          </a:p>
        </p:txBody>
      </p:sp>
      <p:pic>
        <p:nvPicPr>
          <p:cNvPr id="4" name="Picture 3"/>
          <p:cNvPicPr>
            <a:picLocks noChangeAspect="1"/>
          </p:cNvPicPr>
          <p:nvPr/>
        </p:nvPicPr>
        <p:blipFill>
          <a:blip r:embed="rId2"/>
          <a:stretch>
            <a:fillRect/>
          </a:stretch>
        </p:blipFill>
        <p:spPr>
          <a:xfrm>
            <a:off x="1569267" y="2700169"/>
            <a:ext cx="7932786" cy="3679115"/>
          </a:xfrm>
          <a:prstGeom prst="rect">
            <a:avLst/>
          </a:prstGeom>
        </p:spPr>
      </p:pic>
    </p:spTree>
    <p:extLst>
      <p:ext uri="{BB962C8B-B14F-4D97-AF65-F5344CB8AC3E}">
        <p14:creationId xmlns:p14="http://schemas.microsoft.com/office/powerpoint/2010/main" val="177015485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177</TotalTime>
  <Words>1258</Words>
  <Application>Microsoft Office PowerPoint</Application>
  <PresentationFormat>Widescreen</PresentationFormat>
  <Paragraphs>209</Paragraphs>
  <Slides>25</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Century Gothic</vt:lpstr>
      <vt:lpstr>Wingdings</vt:lpstr>
      <vt:lpstr>Wingdings 3</vt:lpstr>
      <vt:lpstr>Ion Boardroom</vt:lpstr>
      <vt:lpstr>Smart Key System</vt:lpstr>
      <vt:lpstr>Introduction – Smart Key</vt:lpstr>
      <vt:lpstr>Introduction – Smart Key (Continued)</vt:lpstr>
      <vt:lpstr>1. Identify the Opportunity</vt:lpstr>
      <vt:lpstr>2. Determine the Objective</vt:lpstr>
      <vt:lpstr>3. Determine the Alternatives</vt:lpstr>
      <vt:lpstr>4. Collect &amp; Arrange Data</vt:lpstr>
      <vt:lpstr>4. Collect &amp; Arrange Data (Continued)</vt:lpstr>
      <vt:lpstr>4. Collect &amp; Arrange Data (Continued)</vt:lpstr>
      <vt:lpstr>4. Collect &amp; Arrange Data (Continued)</vt:lpstr>
      <vt:lpstr>4. Collect &amp; Arrange Data (Continued)</vt:lpstr>
      <vt:lpstr>4. Collect &amp; Arrange Data (Continued)</vt:lpstr>
      <vt:lpstr>4. Collect &amp; Arrange Data (Continued)</vt:lpstr>
      <vt:lpstr>4. Collect &amp; Arrange Data (continued)</vt:lpstr>
      <vt:lpstr>5. Review Data</vt:lpstr>
      <vt:lpstr>6. Considering the Intangibles</vt:lpstr>
      <vt:lpstr>No.1 Challenge – Establish Partnerships</vt:lpstr>
      <vt:lpstr>The product in stores</vt:lpstr>
      <vt:lpstr>7. Making a Decision – For Each Partnership (Five Partnerships)</vt:lpstr>
      <vt:lpstr>8. Develop Implementation Plan</vt:lpstr>
      <vt:lpstr>8. Develop Implementation Plan</vt:lpstr>
      <vt:lpstr>9. Marketing Strategy</vt:lpstr>
      <vt:lpstr>10. Measure Success</vt:lpstr>
      <vt:lpstr>Question?</vt:lpstr>
      <vt:lpstr>Thank you! </vt:lpstr>
    </vt:vector>
  </TitlesOfParts>
  <Company>Qualcomm Incorporated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Key System</dc:title>
  <dc:creator>Guan, Yuxuan</dc:creator>
  <cp:lastModifiedBy>Guan, Yuxuan</cp:lastModifiedBy>
  <cp:revision>43</cp:revision>
  <cp:lastPrinted>2015-04-13T15:42:50Z</cp:lastPrinted>
  <dcterms:created xsi:type="dcterms:W3CDTF">2015-04-13T05:54:24Z</dcterms:created>
  <dcterms:modified xsi:type="dcterms:W3CDTF">2015-04-14T22:24:38Z</dcterms:modified>
</cp:coreProperties>
</file>